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handoutMasterIdLst>
    <p:handoutMasterId r:id="rId46"/>
  </p:handoutMasterIdLst>
  <p:sldIdLst>
    <p:sldId id="289" r:id="rId5"/>
    <p:sldId id="290" r:id="rId6"/>
    <p:sldId id="302" r:id="rId7"/>
    <p:sldId id="301" r:id="rId8"/>
    <p:sldId id="293" r:id="rId9"/>
    <p:sldId id="294" r:id="rId10"/>
    <p:sldId id="300" r:id="rId11"/>
    <p:sldId id="297" r:id="rId12"/>
    <p:sldId id="309" r:id="rId13"/>
    <p:sldId id="329" r:id="rId14"/>
    <p:sldId id="303" r:id="rId15"/>
    <p:sldId id="304" r:id="rId16"/>
    <p:sldId id="299" r:id="rId17"/>
    <p:sldId id="319" r:id="rId18"/>
    <p:sldId id="320" r:id="rId19"/>
    <p:sldId id="311" r:id="rId20"/>
    <p:sldId id="310" r:id="rId21"/>
    <p:sldId id="305" r:id="rId22"/>
    <p:sldId id="322" r:id="rId23"/>
    <p:sldId id="323" r:id="rId24"/>
    <p:sldId id="306" r:id="rId25"/>
    <p:sldId id="307" r:id="rId26"/>
    <p:sldId id="308" r:id="rId27"/>
    <p:sldId id="332" r:id="rId28"/>
    <p:sldId id="333" r:id="rId29"/>
    <p:sldId id="324" r:id="rId30"/>
    <p:sldId id="325" r:id="rId31"/>
    <p:sldId id="312" r:id="rId32"/>
    <p:sldId id="313" r:id="rId33"/>
    <p:sldId id="314" r:id="rId34"/>
    <p:sldId id="328" r:id="rId35"/>
    <p:sldId id="331" r:id="rId36"/>
    <p:sldId id="315" r:id="rId37"/>
    <p:sldId id="316" r:id="rId38"/>
    <p:sldId id="317" r:id="rId39"/>
    <p:sldId id="330" r:id="rId40"/>
    <p:sldId id="318" r:id="rId41"/>
    <p:sldId id="327" r:id="rId42"/>
    <p:sldId id="334" r:id="rId43"/>
    <p:sldId id="335" r:id="rId44"/>
    <p:sldId id="326"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cccrc" initials="b" lastIdx="3" clrIdx="0">
    <p:extLst>
      <p:ext uri="{19B8F6BF-5375-455C-9EA6-DF929625EA0E}">
        <p15:presenceInfo xmlns:p15="http://schemas.microsoft.com/office/powerpoint/2012/main" userId="S::bcccrc@Comitedebienestar.onmicrosoft.com::9542b1b9-5fd1-4f36-a539-98a5c36dde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3725" autoAdjust="0"/>
  </p:normalViewPr>
  <p:slideViewPr>
    <p:cSldViewPr snapToGrid="0" showGuides="1">
      <p:cViewPr varScale="1">
        <p:scale>
          <a:sx n="114" d="100"/>
          <a:sy n="114" d="100"/>
        </p:scale>
        <p:origin x="300" y="102"/>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C465657-3F36-724B-A332-D448C4527D30}" type="datetimeFigureOut">
              <a:t>6/28/2021</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18:35:11.19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53,'1'-1,"0"-1,-1 1,1-1,0 1,0-1,0 1,0-1,0 1,0 0,1-1,-1 1,0 0,1 0,-1 0,1 0,-1 0,1 1,-1-1,1 0,-1 1,1-1,3 0,40-11,-43 11,46-5,0 1,1 3,74 5,-18 0,54-5,162 4,-232 10,-56-7,52 3,-15-10,-47 0,0 1,-1 1,1 1,0 1,-1 1,1 1,39 13,-45-11,1 0,0-1,0-1,0-1,34 2,99-8,-58 0,144 1,267 5,-393 8,32 1,1349-13,-1338 14,2-1,-134-12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0:10.85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1 111,'0'-2,"1"-1,-1 1,1-1,-1 1,1-1,0 1,0 0,0-1,1 1,-1 0,0 0,1 0,-1 0,1 0,0 0,0 1,0-1,0 0,0 1,0-1,0 1,0 0,0 0,1 0,-1 0,0 0,1 0,-1 1,1-1,-1 1,1 0,3-1,13-1,1 1,0 0,23 3,-20-1,44 0,0-2,0-3,107-20,-117 13,1 3,73-1,120 10,-87 2,577-3,-701 3,1 1,77 20,-91-17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0:31.55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56,'0'-2,"1"0,0 0,-1 0,1 0,0 0,0 0,0 0,0 0,0 0,1 1,-1-1,1 0,-1 1,1-1,-1 1,1-1,0 1,0 0,0 0,-1 0,1 0,0 0,0 0,1 1,-1-1,0 0,2 1,62-12,-65 12,301-3,-155 5,-117 0,59 10,-56-6,45 2,-18-4,89 19,-91-13,100 7,817-16,-450-4,787 3,-1290-1,0-1,34-8,25-3,-58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0:35.47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81,'0'-2,"1"0,0-1,-1 1,1 0,0 0,0 0,0 0,1 0,-1 0,0 0,1 0,-1 0,1 1,0-1,0 1,-1-1,1 1,0 0,0-1,0 1,0 0,1 0,-1 0,0 1,0-1,0 1,1-1,-1 1,4-1,13-2,0 0,29 1,-32 1,499-2,-257 6,536-3,-763-1,58-12,-58 8,57-4,-36 9,-29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0:38.37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87,'49'-2,"54"-10,37-1,-88 9,-1-1,0-3,61-17,-67 18,1 1,0 3,0 1,58 6,4-1,84-3,-160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2:14.84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1 107,'11'0,"42"1,1-3,84-13,-73 6,0 4,1 2,72 6,-11 0,65 0,204-7,-228-21,-120 14,1 4,50-3,-73 8,45-9,-45 6,46-2,-41 6,-4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2:20.79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1 108,'163'3,"178"-7,-323 2,-1-1,1-2,31-11,-32 10,0 1,0 0,1 1,21-2,28 2,-20 3,52-10,-63 7,69 0,-8 1,-25-10,-52 9,-1 0,29-1,439 3,-235 4,-214 0,68 13,-42-5,3 2,-39-6,0-2,39 1,101 9,9-1,113-14,-267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2:23.1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0,'1224'0,"-1194"0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2:24.55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0,'9'0,"7"0,6 0,4 0,1 0,1 0,5 0,5 0,2 0,-7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2:40.73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0,'3066'0,"-3026"2,-1 2,72 17,-70-12,0-1,60 2,-19-10,-59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2:43.43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0,'1034'0,"-1024"1,0 0,0 0,0 1,0 0,0 1,-1 0,1 0,-1 1,0 0,0 1,11 7,4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18:35:19.99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27,'42'0,"1"-2,53-10,-28 4,0 3,118 7,-62 0,676-2,-664 12,-90-6,49 0,-7-5,125 16,-149-11,107-3,-109-5,118 14,-135-7,89-3,3 1,-54 8,-49-6,58 3,8-10,1 6,132 20,-132-11,1-5,175-7,-118-4,59 3,-193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5T23:22:45.88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0,'611'0,"-580"2,1 1,0 2,44 12,-46-9,2-1,-1-2,48 2,-54-7,-2-1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18:35:24.31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27,'95'-21,"315"16,-223 8,480-3,-516 12,-4-1,85-12,-213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18:35:27.14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0,'2011'0,"-1981"0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18:35:31.71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0,'4'3,"-1"-1,0 0,1 0,-1 0,1 0,0-1,0 0,-1 1,1-1,0-1,0 1,5 0,55 2,-42-3,108 5,162 28,-176-17,2-5,124-4,-89 4,-7 0,360-12,-486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18:35:37.4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0,'2844'0,"-2824"0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18:35:45.74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0,'3707'0,"-3680"2,51 8,-50-5,48 2,182-10,169 6,-304 8,74 2,327-14,-500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18:35:53.66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27,'0'-1,"1"0,-1 0,1 0,-1 0,1 0,-1 0,1 0,-1 0,1 1,0-1,0 0,-1 0,1 0,0 1,0-1,0 1,0-1,0 0,0 1,0 0,0-1,0 1,0-1,0 1,0 0,0 0,2 0,36-5,-35 5,428-3,-221 6,3391-3,-3581 1,0 1,29 7,40 3,367-11,-222-3,-199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18:35:57.90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1,'1227'0,"-1187"2,45 8,28 1,455-9,-292-3,-246 2,46 9,13 1,-64-10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186028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85711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93050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2202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688022504"/>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2630451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838183944"/>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775E2-26ED-4CEF-94F6-7C85D113D53B}"/>
              </a:ext>
            </a:extLst>
          </p:cNvPr>
          <p:cNvSpPr>
            <a:spLocks noGrp="1"/>
          </p:cNvSpPr>
          <p:nvPr>
            <p:ph type="title"/>
          </p:nvPr>
        </p:nvSpPr>
        <p:spPr>
          <a:xfrm>
            <a:off x="914400" y="946653"/>
            <a:ext cx="100584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BF32AB5-76E2-49F4-96EE-B419AF1F03C2}"/>
              </a:ext>
            </a:extLst>
          </p:cNvPr>
          <p:cNvSpPr>
            <a:spLocks noGrp="1"/>
          </p:cNvSpPr>
          <p:nvPr>
            <p:ph type="body" idx="1"/>
          </p:nvPr>
        </p:nvSpPr>
        <p:spPr>
          <a:xfrm>
            <a:off x="914400" y="2294859"/>
            <a:ext cx="10058400" cy="3720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6057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7"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customXml" Target="../ink/ink15.xml"/><Relationship Id="rId18" Type="http://schemas.openxmlformats.org/officeDocument/2006/relationships/image" Target="../media/image37.png"/><Relationship Id="rId3" Type="http://schemas.openxmlformats.org/officeDocument/2006/relationships/customXml" Target="../ink/ink10.xml"/><Relationship Id="rId21" Type="http://schemas.openxmlformats.org/officeDocument/2006/relationships/customXml" Target="../ink/ink19.xml"/><Relationship Id="rId7" Type="http://schemas.openxmlformats.org/officeDocument/2006/relationships/customXml" Target="../ink/ink12.xml"/><Relationship Id="rId12" Type="http://schemas.openxmlformats.org/officeDocument/2006/relationships/image" Target="../media/image34.png"/><Relationship Id="rId17" Type="http://schemas.openxmlformats.org/officeDocument/2006/relationships/customXml" Target="../ink/ink17.xml"/><Relationship Id="rId2" Type="http://schemas.openxmlformats.org/officeDocument/2006/relationships/image" Target="../media/image32.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310.png"/><Relationship Id="rId11" Type="http://schemas.openxmlformats.org/officeDocument/2006/relationships/customXml" Target="../ink/ink14.xml"/><Relationship Id="rId24" Type="http://schemas.openxmlformats.org/officeDocument/2006/relationships/image" Target="../media/image40.png"/><Relationship Id="rId5" Type="http://schemas.openxmlformats.org/officeDocument/2006/relationships/customXml" Target="../ink/ink11.xml"/><Relationship Id="rId15" Type="http://schemas.openxmlformats.org/officeDocument/2006/relationships/customXml" Target="../ink/ink16.xml"/><Relationship Id="rId23" Type="http://schemas.openxmlformats.org/officeDocument/2006/relationships/customXml" Target="../ink/ink20.xml"/><Relationship Id="rId10" Type="http://schemas.openxmlformats.org/officeDocument/2006/relationships/image" Target="../media/image33.png"/><Relationship Id="rId19" Type="http://schemas.openxmlformats.org/officeDocument/2006/relationships/customXml" Target="../ink/ink18.xml"/><Relationship Id="rId4" Type="http://schemas.openxmlformats.org/officeDocument/2006/relationships/image" Target="../media/image300.png"/><Relationship Id="rId9" Type="http://schemas.openxmlformats.org/officeDocument/2006/relationships/customXml" Target="../ink/ink13.xml"/><Relationship Id="rId14" Type="http://schemas.openxmlformats.org/officeDocument/2006/relationships/image" Target="../media/image35.png"/><Relationship Id="rId22"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6.xml"/><Relationship Id="rId18" Type="http://schemas.openxmlformats.org/officeDocument/2006/relationships/image" Target="../media/image26.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3.png"/><Relationship Id="rId17" Type="http://schemas.openxmlformats.org/officeDocument/2006/relationships/customXml" Target="../ink/ink8.xml"/><Relationship Id="rId2" Type="http://schemas.openxmlformats.org/officeDocument/2006/relationships/image" Target="../media/image18.pn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22.png"/><Relationship Id="rId19" Type="http://schemas.openxmlformats.org/officeDocument/2006/relationships/customXml" Target="../ink/ink9.xml"/><Relationship Id="rId4" Type="http://schemas.openxmlformats.org/officeDocument/2006/relationships/image" Target="../media/image19.png"/><Relationship Id="rId9" Type="http://schemas.openxmlformats.org/officeDocument/2006/relationships/customXml" Target="../ink/ink4.xml"/><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en-US" dirty="0">
                <a:latin typeface="+mj-lt"/>
              </a:rPr>
              <a:t>COMITE DE BIEN ESTAR</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p:txBody>
          <a:bodyPr>
            <a:normAutofit lnSpcReduction="10000"/>
          </a:bodyPr>
          <a:lstStyle/>
          <a:p>
            <a:r>
              <a:rPr lang="en-US" dirty="0"/>
              <a:t>BCCCRC</a:t>
            </a:r>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a:xfrm>
            <a:off x="2898648" y="3027706"/>
            <a:ext cx="6858000" cy="1032231"/>
          </a:xfrm>
        </p:spPr>
        <p:txBody>
          <a:bodyPr>
            <a:normAutofit fontScale="62500" lnSpcReduction="20000"/>
          </a:bodyPr>
          <a:lstStyle/>
          <a:p>
            <a:r>
              <a:rPr lang="en-US" dirty="0">
                <a:latin typeface="+mj-lt"/>
              </a:rPr>
              <a:t>ENTRENAMIENTO ANUAL 2021</a:t>
            </a:r>
          </a:p>
          <a:p>
            <a:endParaRPr lang="en-US" sz="1400" dirty="0">
              <a:latin typeface="+mj-lt"/>
            </a:endParaRPr>
          </a:p>
          <a:p>
            <a:pPr marL="0" marR="0" indent="0" algn="l">
              <a:lnSpc>
                <a:spcPct val="104000"/>
              </a:lnSpc>
              <a:spcBef>
                <a:spcPts val="0"/>
              </a:spcBef>
              <a:spcAft>
                <a:spcPts val="7"/>
              </a:spcAft>
            </a:pPr>
            <a:r>
              <a:rPr lang="es-ES" sz="1800" kern="1400" dirty="0">
                <a:ln>
                  <a:noFill/>
                </a:ln>
                <a:solidFill>
                  <a:srgbClr val="D60093"/>
                </a:solidFill>
                <a:effectLst/>
                <a:latin typeface="Century Schoolbook" panose="02040604050505020304" pitchFamily="18" charset="0"/>
              </a:rPr>
              <a:t> </a:t>
            </a:r>
            <a:endParaRPr lang="es-ES" sz="1800" kern="1400" dirty="0">
              <a:ln>
                <a:noFill/>
              </a:ln>
              <a:solidFill>
                <a:srgbClr val="000000"/>
              </a:solidFill>
              <a:effectLst/>
              <a:latin typeface="Century Schoolbook" panose="02040604050505020304" pitchFamily="18" charset="0"/>
            </a:endParaRPr>
          </a:p>
          <a:p>
            <a:pPr marL="0" marR="0" indent="0" algn="l">
              <a:lnSpc>
                <a:spcPct val="104000"/>
              </a:lnSpc>
              <a:spcBef>
                <a:spcPts val="0"/>
              </a:spcBef>
              <a:spcAft>
                <a:spcPts val="7"/>
              </a:spcAft>
            </a:pPr>
            <a:r>
              <a:rPr lang="es-ES" sz="1800" b="1" kern="1400" dirty="0">
                <a:ln>
                  <a:noFill/>
                </a:ln>
                <a:solidFill>
                  <a:srgbClr val="000000"/>
                </a:solidFill>
                <a:effectLst/>
                <a:latin typeface="Century Schoolbook" panose="02040604050505020304" pitchFamily="18" charset="0"/>
              </a:rPr>
              <a:t>ESTA ES UNA INSTITUCION DE OPORTUNIDAD  DE IGUALDAD PARA PROVEEDORAS </a:t>
            </a:r>
            <a:endParaRPr lang="es-ES" sz="1800" kern="1400" dirty="0">
              <a:ln>
                <a:noFill/>
              </a:ln>
              <a:solidFill>
                <a:srgbClr val="000000"/>
              </a:solidFill>
              <a:effectLst/>
              <a:latin typeface="Century Schoolbook" panose="02040604050505020304" pitchFamily="18" charset="0"/>
            </a:endParaRPr>
          </a:p>
          <a:p>
            <a:pPr marL="0" marR="0" indent="0" algn="l">
              <a:lnSpc>
                <a:spcPct val="104000"/>
              </a:lnSpc>
              <a:spcBef>
                <a:spcPts val="0"/>
              </a:spcBef>
              <a:spcAft>
                <a:spcPts val="7"/>
              </a:spcAft>
            </a:pPr>
            <a:r>
              <a:rPr lang="es-ES" sz="1800" kern="1400" dirty="0">
                <a:ln>
                  <a:noFill/>
                </a:ln>
                <a:solidFill>
                  <a:srgbClr val="000000"/>
                </a:solidFill>
                <a:effectLst/>
                <a:latin typeface="Century Schoolbook" panose="02040604050505020304" pitchFamily="18" charset="0"/>
              </a:rPr>
              <a:t> </a:t>
            </a:r>
          </a:p>
          <a:p>
            <a:endParaRPr lang="en-US" sz="1200" dirty="0"/>
          </a:p>
        </p:txBody>
      </p:sp>
      <p:pic>
        <p:nvPicPr>
          <p:cNvPr id="1026" name="Picture 2" descr="Fresh fruit | Minoofar Food Manufacture Trading Company">
            <a:extLst>
              <a:ext uri="{FF2B5EF4-FFF2-40B4-BE49-F238E27FC236}">
                <a16:creationId xmlns:a16="http://schemas.microsoft.com/office/drawing/2014/main" id="{FFE7BDAE-5F21-4F44-B00B-8FB118D8F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86" y="4383205"/>
            <a:ext cx="2426700" cy="1516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getables arranged in heart shape on white background Photograph by Steven  Puetzer">
            <a:extLst>
              <a:ext uri="{FF2B5EF4-FFF2-40B4-BE49-F238E27FC236}">
                <a16:creationId xmlns:a16="http://schemas.microsoft.com/office/drawing/2014/main" id="{CBD196BD-E3A8-49E1-A9F0-75EBD4785A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19" t="8783" r="15612" b="8103"/>
          <a:stretch/>
        </p:blipFill>
        <p:spPr bwMode="auto">
          <a:xfrm>
            <a:off x="8230114" y="4383205"/>
            <a:ext cx="2426700" cy="1516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ucation Minister to crackdown on teachers who take advantage of career  break opportunities - Irish Mirror Online">
            <a:extLst>
              <a:ext uri="{FF2B5EF4-FFF2-40B4-BE49-F238E27FC236}">
                <a16:creationId xmlns:a16="http://schemas.microsoft.com/office/drawing/2014/main" id="{E903D26F-0F4F-4F3A-8C90-6AB6A1A0C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940" y="4383205"/>
            <a:ext cx="2638119" cy="151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550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C4B71-C1CF-4027-9919-BAED730B0DEE}"/>
              </a:ext>
            </a:extLst>
          </p:cNvPr>
          <p:cNvPicPr>
            <a:picLocks noChangeAspect="1"/>
          </p:cNvPicPr>
          <p:nvPr/>
        </p:nvPicPr>
        <p:blipFill rotWithShape="1">
          <a:blip r:embed="rId2"/>
          <a:srcRect l="30482" t="10030" r="31399" b="3608"/>
          <a:stretch/>
        </p:blipFill>
        <p:spPr>
          <a:xfrm>
            <a:off x="178963" y="494950"/>
            <a:ext cx="5427678" cy="6363050"/>
          </a:xfrm>
          <a:prstGeom prst="rect">
            <a:avLst/>
          </a:prstGeom>
        </p:spPr>
      </p:pic>
      <p:pic>
        <p:nvPicPr>
          <p:cNvPr id="7" name="Picture 6">
            <a:extLst>
              <a:ext uri="{FF2B5EF4-FFF2-40B4-BE49-F238E27FC236}">
                <a16:creationId xmlns:a16="http://schemas.microsoft.com/office/drawing/2014/main" id="{EBDAC9BE-ED88-4692-A983-46CC2AB8226F}"/>
              </a:ext>
            </a:extLst>
          </p:cNvPr>
          <p:cNvPicPr>
            <a:picLocks noChangeAspect="1"/>
          </p:cNvPicPr>
          <p:nvPr/>
        </p:nvPicPr>
        <p:blipFill rotWithShape="1">
          <a:blip r:embed="rId3"/>
          <a:srcRect l="29587" t="13089" r="31399" b="3976"/>
          <a:stretch/>
        </p:blipFill>
        <p:spPr>
          <a:xfrm>
            <a:off x="6096000" y="494950"/>
            <a:ext cx="5917036" cy="6363049"/>
          </a:xfrm>
          <a:prstGeom prst="rect">
            <a:avLst/>
          </a:prstGeom>
        </p:spPr>
      </p:pic>
      <p:sp>
        <p:nvSpPr>
          <p:cNvPr id="8" name="TextBox 7">
            <a:extLst>
              <a:ext uri="{FF2B5EF4-FFF2-40B4-BE49-F238E27FC236}">
                <a16:creationId xmlns:a16="http://schemas.microsoft.com/office/drawing/2014/main" id="{AEE1CE05-131B-48D8-A293-9AD01B491F27}"/>
              </a:ext>
            </a:extLst>
          </p:cNvPr>
          <p:cNvSpPr txBox="1"/>
          <p:nvPr/>
        </p:nvSpPr>
        <p:spPr>
          <a:xfrm>
            <a:off x="3984770" y="0"/>
            <a:ext cx="3699545" cy="461665"/>
          </a:xfrm>
          <a:prstGeom prst="rect">
            <a:avLst/>
          </a:prstGeom>
          <a:noFill/>
        </p:spPr>
        <p:txBody>
          <a:bodyPr wrap="square" rtlCol="0">
            <a:spAutoFit/>
          </a:bodyPr>
          <a:lstStyle/>
          <a:p>
            <a:r>
              <a:rPr lang="en-US" sz="2400" b="1" dirty="0" err="1"/>
              <a:t>Formulario</a:t>
            </a:r>
            <a:r>
              <a:rPr lang="en-US" sz="2400" b="1" dirty="0"/>
              <a:t> de Infantes</a:t>
            </a:r>
          </a:p>
        </p:txBody>
      </p:sp>
    </p:spTree>
    <p:extLst>
      <p:ext uri="{BB962C8B-B14F-4D97-AF65-F5344CB8AC3E}">
        <p14:creationId xmlns:p14="http://schemas.microsoft.com/office/powerpoint/2010/main" val="3549401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C217-A207-4096-8564-B5A5EC5F5719}"/>
              </a:ext>
            </a:extLst>
          </p:cNvPr>
          <p:cNvSpPr>
            <a:spLocks noGrp="1"/>
          </p:cNvSpPr>
          <p:nvPr>
            <p:ph type="title"/>
          </p:nvPr>
        </p:nvSpPr>
        <p:spPr>
          <a:xfrm>
            <a:off x="3632433" y="820818"/>
            <a:ext cx="4874563" cy="722756"/>
          </a:xfrm>
        </p:spPr>
        <p:txBody>
          <a:bodyPr/>
          <a:lstStyle/>
          <a:p>
            <a:r>
              <a:rPr lang="en-US" dirty="0"/>
              <a:t>A </a:t>
            </a:r>
            <a:r>
              <a:rPr lang="en-US" dirty="0" err="1"/>
              <a:t>continuacion</a:t>
            </a:r>
            <a:r>
              <a:rPr lang="en-US" dirty="0"/>
              <a:t>…</a:t>
            </a:r>
          </a:p>
        </p:txBody>
      </p:sp>
      <p:sp>
        <p:nvSpPr>
          <p:cNvPr id="3" name="Text Placeholder 2">
            <a:extLst>
              <a:ext uri="{FF2B5EF4-FFF2-40B4-BE49-F238E27FC236}">
                <a16:creationId xmlns:a16="http://schemas.microsoft.com/office/drawing/2014/main" id="{CAB9F396-7ED0-49AD-A705-DE0F617F15AB}"/>
              </a:ext>
            </a:extLst>
          </p:cNvPr>
          <p:cNvSpPr>
            <a:spLocks noGrp="1"/>
          </p:cNvSpPr>
          <p:nvPr>
            <p:ph type="body" sz="quarter" idx="11"/>
          </p:nvPr>
        </p:nvSpPr>
        <p:spPr>
          <a:xfrm>
            <a:off x="1777207" y="1920343"/>
            <a:ext cx="8256026" cy="4346234"/>
          </a:xfrm>
        </p:spPr>
        <p:txBody>
          <a:bodyPr>
            <a:normAutofit/>
          </a:bodyPr>
          <a:lstStyle/>
          <a:p>
            <a:pPr algn="ctr"/>
            <a:r>
              <a:rPr lang="es-ES" sz="2000" dirty="0">
                <a:solidFill>
                  <a:srgbClr val="000000"/>
                </a:solidFill>
                <a:latin typeface="Roboto" panose="02000000000000000000" pitchFamily="2" charset="0"/>
              </a:rPr>
              <a:t>L</a:t>
            </a:r>
            <a:r>
              <a:rPr lang="es-ES" sz="2000" b="0" i="0" dirty="0">
                <a:solidFill>
                  <a:srgbClr val="000000"/>
                </a:solidFill>
                <a:effectLst/>
                <a:latin typeface="Roboto" panose="02000000000000000000" pitchFamily="2" charset="0"/>
              </a:rPr>
              <a:t>a hoja de firmas de entrada y salida debe mantenerse actualizada. Todos los niños, deben tener una hoja de firmas de entrada y salida en el archivo. Los proveedores deben tener hojas de firmas individuales para cada niño presente en el hogar del proveedor. Los hijos propios del proveedor NO necesitan una hoja firmas. La hoja de firmas se utiliza para asegurarse de que el niño estuvo presente durante el servicio de comidas. Si un niño no tiene una hoja completa de entradas y salidas, el representante del programa no podrá averiguar si el niño estuvo en el lugar durante el servicio de comidas. </a:t>
            </a:r>
            <a:r>
              <a:rPr lang="es-ES" sz="2000" dirty="0">
                <a:solidFill>
                  <a:srgbClr val="000000"/>
                </a:solidFill>
                <a:latin typeface="Roboto" panose="02000000000000000000" pitchFamily="2" charset="0"/>
              </a:rPr>
              <a:t>E</a:t>
            </a:r>
            <a:r>
              <a:rPr lang="es-ES" sz="2000" b="0" i="0" dirty="0">
                <a:solidFill>
                  <a:srgbClr val="000000"/>
                </a:solidFill>
                <a:effectLst/>
                <a:latin typeface="Roboto" panose="02000000000000000000" pitchFamily="2" charset="0"/>
              </a:rPr>
              <a:t>sto resultará en que se descuente la comida y puede resultar en que usted tuviera que devolver el dinero al Departamento de Educación de Arizona (ADE).</a:t>
            </a:r>
            <a:endParaRPr lang="en-US" sz="2000" dirty="0"/>
          </a:p>
        </p:txBody>
      </p:sp>
    </p:spTree>
    <p:extLst>
      <p:ext uri="{BB962C8B-B14F-4D97-AF65-F5344CB8AC3E}">
        <p14:creationId xmlns:p14="http://schemas.microsoft.com/office/powerpoint/2010/main" val="13332829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8" name="Picture 27">
            <a:extLst>
              <a:ext uri="{FF2B5EF4-FFF2-40B4-BE49-F238E27FC236}">
                <a16:creationId xmlns:a16="http://schemas.microsoft.com/office/drawing/2014/main" id="{A33B3427-C914-49FB-B48C-7E53384F4786}"/>
              </a:ext>
            </a:extLst>
          </p:cNvPr>
          <p:cNvPicPr>
            <a:picLocks noChangeAspect="1"/>
          </p:cNvPicPr>
          <p:nvPr/>
        </p:nvPicPr>
        <p:blipFill rotWithShape="1">
          <a:blip r:embed="rId2"/>
          <a:srcRect l="22928" t="12901" r="24376" b="17126"/>
          <a:stretch/>
        </p:blipFill>
        <p:spPr>
          <a:xfrm>
            <a:off x="283029" y="200608"/>
            <a:ext cx="11625942" cy="6456784"/>
          </a:xfrm>
          <a:prstGeom prst="rect">
            <a:avLst/>
          </a:prstGeom>
        </p:spPr>
      </p:pic>
    </p:spTree>
    <p:extLst>
      <p:ext uri="{BB962C8B-B14F-4D97-AF65-F5344CB8AC3E}">
        <p14:creationId xmlns:p14="http://schemas.microsoft.com/office/powerpoint/2010/main" val="3953009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a:xfrm>
            <a:off x="3540154" y="1477470"/>
            <a:ext cx="6857999" cy="685800"/>
          </a:xfrm>
        </p:spPr>
        <p:txBody>
          <a:bodyPr/>
          <a:lstStyle/>
          <a:p>
            <a:pPr algn="ctr"/>
            <a:r>
              <a:rPr lang="en-US" dirty="0" err="1"/>
              <a:t>Presentacion</a:t>
            </a:r>
            <a:r>
              <a:rPr lang="en-US" dirty="0"/>
              <a:t> de </a:t>
            </a:r>
            <a:r>
              <a:rPr lang="en-US" dirty="0" err="1"/>
              <a:t>reclamo</a:t>
            </a:r>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540153" y="2455348"/>
            <a:ext cx="6858000" cy="3950208"/>
          </a:xfrm>
        </p:spPr>
        <p:txBody>
          <a:bodyPr>
            <a:normAutofit lnSpcReduction="10000"/>
          </a:bodyPr>
          <a:lstStyle/>
          <a:p>
            <a:endParaRPr lang="en-US" dirty="0"/>
          </a:p>
          <a:p>
            <a:pPr algn="ctr"/>
            <a:r>
              <a:rPr lang="es-ES" sz="2400" dirty="0"/>
              <a:t>Los horarios de comidas y meriendas brindan oportunidades únicas para crear experiencias positivas con la comida. Servir comidas y meriendas en familia sienta las bases para una vida de alimentación feliz y saludable.</a:t>
            </a:r>
          </a:p>
          <a:p>
            <a:pPr algn="ctr"/>
            <a:endParaRPr lang="es-ES" sz="2400" dirty="0"/>
          </a:p>
          <a:p>
            <a:pPr algn="ctr"/>
            <a:r>
              <a:rPr lang="es-ES" sz="2400" dirty="0"/>
              <a:t>También, hay que recordar que el horario de los alimentos son de suma importancia. Debe fijarse en su aplicación para ver que horario son los que debe seguir.</a:t>
            </a:r>
            <a:endParaRPr lang="en-US" sz="2400" dirty="0"/>
          </a:p>
        </p:txBody>
      </p:sp>
    </p:spTree>
    <p:extLst>
      <p:ext uri="{BB962C8B-B14F-4D97-AF65-F5344CB8AC3E}">
        <p14:creationId xmlns:p14="http://schemas.microsoft.com/office/powerpoint/2010/main" val="3669335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41989-263C-4CFF-9446-4BD611CC9F16}"/>
              </a:ext>
            </a:extLst>
          </p:cNvPr>
          <p:cNvSpPr>
            <a:spLocks noGrp="1"/>
          </p:cNvSpPr>
          <p:nvPr>
            <p:ph type="title"/>
          </p:nvPr>
        </p:nvSpPr>
        <p:spPr>
          <a:xfrm>
            <a:off x="2666999" y="221976"/>
            <a:ext cx="6858002" cy="685800"/>
          </a:xfrm>
        </p:spPr>
        <p:txBody>
          <a:bodyPr/>
          <a:lstStyle/>
          <a:p>
            <a:r>
              <a:rPr lang="en-US" dirty="0"/>
              <a:t>Menus </a:t>
            </a:r>
            <a:r>
              <a:rPr lang="en-US" dirty="0" err="1"/>
              <a:t>en</a:t>
            </a:r>
            <a:r>
              <a:rPr lang="en-US" dirty="0"/>
              <a:t> </a:t>
            </a:r>
            <a:r>
              <a:rPr lang="en-US" dirty="0" err="1"/>
              <a:t>linea</a:t>
            </a:r>
            <a:r>
              <a:rPr lang="en-US" dirty="0"/>
              <a:t> (</a:t>
            </a:r>
            <a:r>
              <a:rPr lang="en-US" dirty="0" err="1"/>
              <a:t>KidKare</a:t>
            </a:r>
            <a:r>
              <a:rPr lang="en-US" dirty="0"/>
              <a:t>)</a:t>
            </a:r>
          </a:p>
        </p:txBody>
      </p:sp>
      <p:sp>
        <p:nvSpPr>
          <p:cNvPr id="3" name="Text Placeholder 2">
            <a:extLst>
              <a:ext uri="{FF2B5EF4-FFF2-40B4-BE49-F238E27FC236}">
                <a16:creationId xmlns:a16="http://schemas.microsoft.com/office/drawing/2014/main" id="{4E926A6E-ABAF-4237-97E0-0EC3F0C63E60}"/>
              </a:ext>
            </a:extLst>
          </p:cNvPr>
          <p:cNvSpPr>
            <a:spLocks noGrp="1"/>
          </p:cNvSpPr>
          <p:nvPr>
            <p:ph type="body" sz="quarter" idx="11"/>
          </p:nvPr>
        </p:nvSpPr>
        <p:spPr>
          <a:xfrm>
            <a:off x="1082180" y="1163469"/>
            <a:ext cx="9957732" cy="5094718"/>
          </a:xfrm>
        </p:spPr>
        <p:txBody>
          <a:bodyPr/>
          <a:lstStyle/>
          <a:p>
            <a:r>
              <a:rPr lang="en-US" sz="2400" b="1" dirty="0">
                <a:solidFill>
                  <a:schemeClr val="tx1"/>
                </a:solidFill>
              </a:rPr>
              <a:t>El </a:t>
            </a:r>
            <a:r>
              <a:rPr lang="en-US" sz="2400" b="1" dirty="0" err="1">
                <a:solidFill>
                  <a:schemeClr val="tx1"/>
                </a:solidFill>
              </a:rPr>
              <a:t>problema</a:t>
            </a:r>
            <a:r>
              <a:rPr lang="en-US" sz="2400" b="1" dirty="0">
                <a:solidFill>
                  <a:schemeClr val="tx1"/>
                </a:solidFill>
              </a:rPr>
              <a:t> mas </a:t>
            </a:r>
            <a:r>
              <a:rPr lang="en-US" sz="2400" b="1" dirty="0" err="1">
                <a:solidFill>
                  <a:schemeClr val="tx1"/>
                </a:solidFill>
              </a:rPr>
              <a:t>comun</a:t>
            </a:r>
            <a:r>
              <a:rPr lang="en-US" sz="2400" b="1" dirty="0">
                <a:solidFill>
                  <a:schemeClr val="tx1"/>
                </a:solidFill>
              </a:rPr>
              <a:t> de los menus </a:t>
            </a:r>
            <a:r>
              <a:rPr lang="en-US" sz="2400" b="1" dirty="0" err="1">
                <a:solidFill>
                  <a:schemeClr val="tx1"/>
                </a:solidFill>
              </a:rPr>
              <a:t>en</a:t>
            </a:r>
            <a:r>
              <a:rPr lang="en-US" sz="2400" b="1" dirty="0">
                <a:solidFill>
                  <a:schemeClr val="tx1"/>
                </a:solidFill>
              </a:rPr>
              <a:t> </a:t>
            </a:r>
            <a:r>
              <a:rPr lang="en-US" sz="2400" b="1" dirty="0" err="1">
                <a:solidFill>
                  <a:schemeClr val="tx1"/>
                </a:solidFill>
              </a:rPr>
              <a:t>linea</a:t>
            </a:r>
            <a:r>
              <a:rPr lang="en-US" sz="2400" b="1" dirty="0">
                <a:solidFill>
                  <a:schemeClr val="tx1"/>
                </a:solidFill>
              </a:rPr>
              <a:t> son:</a:t>
            </a:r>
          </a:p>
          <a:p>
            <a:pPr marL="285750" indent="-285750">
              <a:buFont typeface="Arial" panose="020B0604020202020204" pitchFamily="34" charset="0"/>
              <a:buChar char="•"/>
            </a:pPr>
            <a:r>
              <a:rPr lang="en-US" dirty="0">
                <a:solidFill>
                  <a:schemeClr val="tx1"/>
                </a:solidFill>
              </a:rPr>
              <a:t>No son </a:t>
            </a:r>
            <a:r>
              <a:rPr lang="en-US" dirty="0" err="1">
                <a:solidFill>
                  <a:schemeClr val="tx1"/>
                </a:solidFill>
              </a:rPr>
              <a:t>enviados</a:t>
            </a:r>
            <a:r>
              <a:rPr lang="en-US" dirty="0">
                <a:solidFill>
                  <a:schemeClr val="tx1"/>
                </a:solidFill>
              </a:rPr>
              <a:t> a </a:t>
            </a:r>
            <a:r>
              <a:rPr lang="en-US" dirty="0" err="1">
                <a:solidFill>
                  <a:schemeClr val="tx1"/>
                </a:solidFill>
              </a:rPr>
              <a:t>tiempo</a:t>
            </a:r>
            <a:r>
              <a:rPr lang="en-US" dirty="0">
                <a:solidFill>
                  <a:schemeClr val="tx1"/>
                </a:solidFill>
              </a:rPr>
              <a:t> a la </a:t>
            </a:r>
            <a:r>
              <a:rPr lang="en-US" dirty="0" err="1">
                <a:solidFill>
                  <a:schemeClr val="tx1"/>
                </a:solidFill>
              </a:rPr>
              <a:t>organizacion</a:t>
            </a:r>
            <a:r>
              <a:rPr lang="en-US" dirty="0">
                <a:solidFill>
                  <a:schemeClr val="tx1"/>
                </a:solidFill>
              </a:rPr>
              <a:t> </a:t>
            </a:r>
            <a:r>
              <a:rPr lang="en-US" dirty="0" err="1">
                <a:solidFill>
                  <a:schemeClr val="tx1"/>
                </a:solidFill>
              </a:rPr>
              <a:t>patrocinadora</a:t>
            </a:r>
            <a:endParaRPr lang="en-US" dirty="0">
              <a:solidFill>
                <a:schemeClr val="tx1"/>
              </a:solidFill>
            </a:endParaRPr>
          </a:p>
          <a:p>
            <a:r>
              <a:rPr lang="en-US" dirty="0">
                <a:solidFill>
                  <a:schemeClr val="tx1"/>
                </a:solidFill>
              </a:rPr>
              <a:t>		 (</a:t>
            </a:r>
            <a:r>
              <a:rPr lang="en-US" dirty="0" err="1">
                <a:solidFill>
                  <a:schemeClr val="tx1"/>
                </a:solidFill>
              </a:rPr>
              <a:t>dia</a:t>
            </a:r>
            <a:r>
              <a:rPr lang="en-US" dirty="0">
                <a:solidFill>
                  <a:schemeClr val="tx1"/>
                </a:solidFill>
              </a:rPr>
              <a:t> primero de </a:t>
            </a:r>
            <a:r>
              <a:rPr lang="en-US" dirty="0" err="1">
                <a:solidFill>
                  <a:schemeClr val="tx1"/>
                </a:solidFill>
              </a:rPr>
              <a:t>cada</a:t>
            </a:r>
            <a:r>
              <a:rPr lang="en-US" dirty="0">
                <a:solidFill>
                  <a:schemeClr val="tx1"/>
                </a:solidFill>
              </a:rPr>
              <a:t> </a:t>
            </a:r>
            <a:r>
              <a:rPr lang="en-US" dirty="0" err="1">
                <a:solidFill>
                  <a:schemeClr val="tx1"/>
                </a:solidFill>
              </a:rPr>
              <a:t>mes</a:t>
            </a:r>
            <a:r>
              <a:rPr lang="en-US" dirty="0">
                <a:solidFill>
                  <a:schemeClr val="tx1"/>
                </a:solidFill>
              </a:rPr>
              <a:t>)</a:t>
            </a:r>
          </a:p>
          <a:p>
            <a:pPr marL="285750" indent="-285750">
              <a:buFont typeface="Arial" panose="020B0604020202020204" pitchFamily="34" charset="0"/>
              <a:buChar char="•"/>
            </a:pPr>
            <a:r>
              <a:rPr lang="en-US" dirty="0">
                <a:solidFill>
                  <a:schemeClr val="tx1"/>
                </a:solidFill>
              </a:rPr>
              <a:t>Deben </a:t>
            </a:r>
            <a:r>
              <a:rPr lang="en-US" dirty="0" err="1">
                <a:solidFill>
                  <a:schemeClr val="tx1"/>
                </a:solidFill>
              </a:rPr>
              <a:t>poner</a:t>
            </a:r>
            <a:r>
              <a:rPr lang="en-US" dirty="0">
                <a:solidFill>
                  <a:schemeClr val="tx1"/>
                </a:solidFill>
              </a:rPr>
              <a:t> </a:t>
            </a:r>
            <a:r>
              <a:rPr lang="en-US" dirty="0" err="1">
                <a:solidFill>
                  <a:schemeClr val="tx1"/>
                </a:solidFill>
              </a:rPr>
              <a:t>grano</a:t>
            </a:r>
            <a:r>
              <a:rPr lang="en-US" dirty="0">
                <a:solidFill>
                  <a:schemeClr val="tx1"/>
                </a:solidFill>
              </a:rPr>
              <a:t> </a:t>
            </a:r>
            <a:r>
              <a:rPr lang="en-US" dirty="0" err="1">
                <a:solidFill>
                  <a:schemeClr val="tx1"/>
                </a:solidFill>
              </a:rPr>
              <a:t>entero</a:t>
            </a:r>
            <a:r>
              <a:rPr lang="en-US" dirty="0">
                <a:solidFill>
                  <a:schemeClr val="tx1"/>
                </a:solidFill>
              </a:rPr>
              <a:t> </a:t>
            </a:r>
            <a:r>
              <a:rPr lang="en-US" dirty="0" err="1">
                <a:solidFill>
                  <a:schemeClr val="tx1"/>
                </a:solidFill>
              </a:rPr>
              <a:t>cada</a:t>
            </a:r>
            <a:r>
              <a:rPr lang="en-US" dirty="0">
                <a:solidFill>
                  <a:schemeClr val="tx1"/>
                </a:solidFill>
              </a:rPr>
              <a:t> </a:t>
            </a:r>
            <a:r>
              <a:rPr lang="en-US" dirty="0" err="1">
                <a:solidFill>
                  <a:schemeClr val="tx1"/>
                </a:solidFill>
              </a:rPr>
              <a:t>dia</a:t>
            </a:r>
            <a:r>
              <a:rPr lang="en-US" dirty="0">
                <a:solidFill>
                  <a:schemeClr val="tx1"/>
                </a:solidFill>
              </a:rPr>
              <a:t>/</a:t>
            </a:r>
            <a:r>
              <a:rPr lang="en-US" dirty="0" err="1">
                <a:solidFill>
                  <a:schemeClr val="tx1"/>
                </a:solidFill>
              </a:rPr>
              <a:t>todos</a:t>
            </a:r>
            <a:r>
              <a:rPr lang="en-US" dirty="0">
                <a:solidFill>
                  <a:schemeClr val="tx1"/>
                </a:solidFill>
              </a:rPr>
              <a:t> los </a:t>
            </a:r>
            <a:r>
              <a:rPr lang="en-US" dirty="0" err="1">
                <a:solidFill>
                  <a:schemeClr val="tx1"/>
                </a:solidFill>
              </a:rPr>
              <a:t>dias</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comidas</a:t>
            </a:r>
            <a:r>
              <a:rPr lang="en-US" dirty="0">
                <a:solidFill>
                  <a:schemeClr val="tx1"/>
                </a:solidFill>
              </a:rPr>
              <a:t> </a:t>
            </a:r>
            <a:r>
              <a:rPr lang="en-US" dirty="0" err="1">
                <a:solidFill>
                  <a:schemeClr val="tx1"/>
                </a:solidFill>
              </a:rPr>
              <a:t>fuertes</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Si </a:t>
            </a:r>
            <a:r>
              <a:rPr lang="en-US" dirty="0" err="1">
                <a:solidFill>
                  <a:schemeClr val="tx1"/>
                </a:solidFill>
              </a:rPr>
              <a:t>registran</a:t>
            </a:r>
            <a:r>
              <a:rPr lang="en-US" dirty="0">
                <a:solidFill>
                  <a:schemeClr val="tx1"/>
                </a:solidFill>
              </a:rPr>
              <a:t> a un </a:t>
            </a:r>
            <a:r>
              <a:rPr lang="en-US" dirty="0" err="1">
                <a:solidFill>
                  <a:schemeClr val="tx1"/>
                </a:solidFill>
              </a:rPr>
              <a:t>niño</a:t>
            </a:r>
            <a:r>
              <a:rPr lang="en-US" dirty="0">
                <a:solidFill>
                  <a:schemeClr val="tx1"/>
                </a:solidFill>
              </a:rPr>
              <a:t> nuevo </a:t>
            </a:r>
            <a:r>
              <a:rPr lang="en-US" dirty="0" err="1">
                <a:solidFill>
                  <a:schemeClr val="tx1"/>
                </a:solidFill>
              </a:rPr>
              <a:t>enviar</a:t>
            </a:r>
            <a:r>
              <a:rPr lang="en-US" dirty="0">
                <a:solidFill>
                  <a:schemeClr val="tx1"/>
                </a:solidFill>
              </a:rPr>
              <a:t> </a:t>
            </a:r>
            <a:r>
              <a:rPr lang="en-US" dirty="0" err="1">
                <a:solidFill>
                  <a:schemeClr val="tx1"/>
                </a:solidFill>
              </a:rPr>
              <a:t>el</a:t>
            </a:r>
            <a:r>
              <a:rPr lang="en-US" dirty="0">
                <a:solidFill>
                  <a:schemeClr val="tx1"/>
                </a:solidFill>
              </a:rPr>
              <a:t> </a:t>
            </a:r>
            <a:r>
              <a:rPr lang="en-US" dirty="0" err="1">
                <a:solidFill>
                  <a:schemeClr val="tx1"/>
                </a:solidFill>
              </a:rPr>
              <a:t>registro</a:t>
            </a:r>
            <a:r>
              <a:rPr lang="en-US" dirty="0">
                <a:solidFill>
                  <a:schemeClr val="tx1"/>
                </a:solidFill>
              </a:rPr>
              <a:t> </a:t>
            </a:r>
            <a:r>
              <a:rPr lang="en-US" dirty="0" err="1">
                <a:solidFill>
                  <a:schemeClr val="tx1"/>
                </a:solidFill>
              </a:rPr>
              <a:t>completo</a:t>
            </a:r>
            <a:r>
              <a:rPr lang="en-US" dirty="0">
                <a:solidFill>
                  <a:schemeClr val="tx1"/>
                </a:solidFill>
              </a:rPr>
              <a:t> por los padres del </a:t>
            </a:r>
            <a:r>
              <a:rPr lang="en-US" dirty="0" err="1">
                <a:solidFill>
                  <a:schemeClr val="tx1"/>
                </a:solidFill>
              </a:rPr>
              <a:t>niño</a:t>
            </a:r>
            <a:r>
              <a:rPr lang="en-US" dirty="0">
                <a:solidFill>
                  <a:schemeClr val="tx1"/>
                </a:solidFill>
              </a:rPr>
              <a:t> a la </a:t>
            </a:r>
            <a:r>
              <a:rPr lang="en-US" dirty="0" err="1">
                <a:solidFill>
                  <a:schemeClr val="tx1"/>
                </a:solidFill>
              </a:rPr>
              <a:t>oficina</a:t>
            </a:r>
            <a:r>
              <a:rPr lang="en-US" dirty="0">
                <a:solidFill>
                  <a:schemeClr val="tx1"/>
                </a:solidFill>
              </a:rPr>
              <a:t> para que se de </a:t>
            </a:r>
            <a:r>
              <a:rPr lang="en-US" dirty="0" err="1">
                <a:solidFill>
                  <a:schemeClr val="tx1"/>
                </a:solidFill>
              </a:rPr>
              <a:t>de</a:t>
            </a:r>
            <a:r>
              <a:rPr lang="en-US" dirty="0">
                <a:solidFill>
                  <a:schemeClr val="tx1"/>
                </a:solidFill>
              </a:rPr>
              <a:t> </a:t>
            </a:r>
            <a:r>
              <a:rPr lang="en-US" dirty="0" err="1">
                <a:solidFill>
                  <a:schemeClr val="tx1"/>
                </a:solidFill>
              </a:rPr>
              <a:t>alta</a:t>
            </a:r>
            <a:r>
              <a:rPr lang="en-US" dirty="0">
                <a:solidFill>
                  <a:schemeClr val="tx1"/>
                </a:solidFill>
              </a:rPr>
              <a:t> </a:t>
            </a:r>
          </a:p>
          <a:p>
            <a:pPr marL="285750" indent="-285750">
              <a:buFont typeface="Arial" panose="020B0604020202020204" pitchFamily="34" charset="0"/>
              <a:buChar char="•"/>
            </a:pPr>
            <a:r>
              <a:rPr lang="en-US" dirty="0" err="1">
                <a:solidFill>
                  <a:schemeClr val="tx1"/>
                </a:solidFill>
              </a:rPr>
              <a:t>Entregar</a:t>
            </a:r>
            <a:r>
              <a:rPr lang="en-US" dirty="0">
                <a:solidFill>
                  <a:schemeClr val="tx1"/>
                </a:solidFill>
              </a:rPr>
              <a:t> </a:t>
            </a:r>
            <a:r>
              <a:rPr lang="en-US" dirty="0" err="1">
                <a:solidFill>
                  <a:schemeClr val="tx1"/>
                </a:solidFill>
              </a:rPr>
              <a:t>firmas</a:t>
            </a:r>
            <a:r>
              <a:rPr lang="en-US" dirty="0">
                <a:solidFill>
                  <a:schemeClr val="tx1"/>
                </a:solidFill>
              </a:rPr>
              <a:t> al final del </a:t>
            </a:r>
            <a:r>
              <a:rPr lang="en-US" dirty="0" err="1">
                <a:solidFill>
                  <a:schemeClr val="tx1"/>
                </a:solidFill>
              </a:rPr>
              <a:t>mes</a:t>
            </a:r>
            <a:r>
              <a:rPr lang="en-US" dirty="0">
                <a:solidFill>
                  <a:schemeClr val="tx1"/>
                </a:solidFill>
              </a:rPr>
              <a:t> </a:t>
            </a:r>
            <a:r>
              <a:rPr lang="en-US" dirty="0" err="1">
                <a:solidFill>
                  <a:schemeClr val="tx1"/>
                </a:solidFill>
              </a:rPr>
              <a:t>cuando</a:t>
            </a:r>
            <a:r>
              <a:rPr lang="en-US" dirty="0">
                <a:solidFill>
                  <a:schemeClr val="tx1"/>
                </a:solidFill>
              </a:rPr>
              <a:t> </a:t>
            </a:r>
            <a:r>
              <a:rPr lang="en-US" dirty="0" err="1">
                <a:solidFill>
                  <a:schemeClr val="tx1"/>
                </a:solidFill>
              </a:rPr>
              <a:t>haya</a:t>
            </a:r>
            <a:r>
              <a:rPr lang="en-US" dirty="0">
                <a:solidFill>
                  <a:schemeClr val="tx1"/>
                </a:solidFill>
              </a:rPr>
              <a:t> </a:t>
            </a:r>
            <a:r>
              <a:rPr lang="en-US" dirty="0" err="1">
                <a:solidFill>
                  <a:schemeClr val="tx1"/>
                </a:solidFill>
              </a:rPr>
              <a:t>enviado</a:t>
            </a:r>
            <a:r>
              <a:rPr lang="en-US" dirty="0">
                <a:solidFill>
                  <a:schemeClr val="tx1"/>
                </a:solidFill>
              </a:rPr>
              <a:t> </a:t>
            </a:r>
            <a:r>
              <a:rPr lang="en-US" dirty="0" err="1">
                <a:solidFill>
                  <a:schemeClr val="tx1"/>
                </a:solidFill>
              </a:rPr>
              <a:t>el</a:t>
            </a:r>
            <a:r>
              <a:rPr lang="en-US" dirty="0">
                <a:solidFill>
                  <a:schemeClr val="tx1"/>
                </a:solidFill>
              </a:rPr>
              <a:t> menu </a:t>
            </a:r>
          </a:p>
          <a:p>
            <a:r>
              <a:rPr lang="en-US" dirty="0">
                <a:solidFill>
                  <a:schemeClr val="tx1"/>
                </a:solidFill>
              </a:rPr>
              <a:t>			(</a:t>
            </a:r>
            <a:r>
              <a:rPr lang="en-US" dirty="0" err="1">
                <a:solidFill>
                  <a:schemeClr val="tx1"/>
                </a:solidFill>
              </a:rPr>
              <a:t>dia</a:t>
            </a:r>
            <a:r>
              <a:rPr lang="en-US" dirty="0">
                <a:solidFill>
                  <a:schemeClr val="tx1"/>
                </a:solidFill>
              </a:rPr>
              <a:t> primero de </a:t>
            </a:r>
            <a:r>
              <a:rPr lang="en-US" dirty="0" err="1">
                <a:solidFill>
                  <a:schemeClr val="tx1"/>
                </a:solidFill>
              </a:rPr>
              <a:t>cada</a:t>
            </a:r>
            <a:r>
              <a:rPr lang="en-US" dirty="0">
                <a:solidFill>
                  <a:schemeClr val="tx1"/>
                </a:solidFill>
              </a:rPr>
              <a:t> </a:t>
            </a:r>
            <a:r>
              <a:rPr lang="en-US" dirty="0" err="1">
                <a:solidFill>
                  <a:schemeClr val="tx1"/>
                </a:solidFill>
              </a:rPr>
              <a:t>mes</a:t>
            </a:r>
            <a:r>
              <a:rPr lang="en-US" dirty="0">
                <a:solidFill>
                  <a:schemeClr val="tx1"/>
                </a:solidFill>
              </a:rPr>
              <a:t>)</a:t>
            </a:r>
          </a:p>
          <a:p>
            <a:pPr marL="285750" indent="-285750">
              <a:buFont typeface="Arial" panose="020B0604020202020204" pitchFamily="34" charset="0"/>
              <a:buChar char="•"/>
            </a:pPr>
            <a:r>
              <a:rPr lang="en-US" dirty="0">
                <a:solidFill>
                  <a:schemeClr val="tx1"/>
                </a:solidFill>
              </a:rPr>
              <a:t>Tener menus y </a:t>
            </a:r>
            <a:r>
              <a:rPr lang="en-US" dirty="0" err="1">
                <a:solidFill>
                  <a:schemeClr val="tx1"/>
                </a:solidFill>
              </a:rPr>
              <a:t>firmas</a:t>
            </a:r>
            <a:r>
              <a:rPr lang="en-US" dirty="0">
                <a:solidFill>
                  <a:schemeClr val="tx1"/>
                </a:solidFill>
              </a:rPr>
              <a:t> al </a:t>
            </a:r>
            <a:r>
              <a:rPr lang="en-US" dirty="0" err="1">
                <a:solidFill>
                  <a:schemeClr val="tx1"/>
                </a:solidFill>
              </a:rPr>
              <a:t>dia</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Niños</a:t>
            </a:r>
            <a:r>
              <a:rPr lang="en-US" dirty="0">
                <a:solidFill>
                  <a:schemeClr val="tx1"/>
                </a:solidFill>
              </a:rPr>
              <a:t> de </a:t>
            </a:r>
            <a:r>
              <a:rPr lang="en-US" dirty="0" err="1">
                <a:solidFill>
                  <a:schemeClr val="tx1"/>
                </a:solidFill>
              </a:rPr>
              <a:t>edad</a:t>
            </a:r>
            <a:r>
              <a:rPr lang="en-US" dirty="0">
                <a:solidFill>
                  <a:schemeClr val="tx1"/>
                </a:solidFill>
              </a:rPr>
              <a:t> escolar </a:t>
            </a:r>
            <a:r>
              <a:rPr lang="en-US" dirty="0" err="1">
                <a:solidFill>
                  <a:schemeClr val="tx1"/>
                </a:solidFill>
              </a:rPr>
              <a:t>asegurarse</a:t>
            </a:r>
            <a:r>
              <a:rPr lang="en-US" dirty="0">
                <a:solidFill>
                  <a:schemeClr val="tx1"/>
                </a:solidFill>
              </a:rPr>
              <a:t> de </a:t>
            </a:r>
            <a:r>
              <a:rPr lang="en-US" dirty="0" err="1">
                <a:solidFill>
                  <a:schemeClr val="tx1"/>
                </a:solidFill>
              </a:rPr>
              <a:t>marcar</a:t>
            </a:r>
            <a:r>
              <a:rPr lang="en-US" dirty="0">
                <a:solidFill>
                  <a:schemeClr val="tx1"/>
                </a:solidFill>
              </a:rPr>
              <a:t> </a:t>
            </a:r>
            <a:r>
              <a:rPr lang="en-US" dirty="0" err="1">
                <a:solidFill>
                  <a:schemeClr val="tx1"/>
                </a:solidFill>
              </a:rPr>
              <a:t>si</a:t>
            </a:r>
            <a:r>
              <a:rPr lang="en-US" dirty="0">
                <a:solidFill>
                  <a:schemeClr val="tx1"/>
                </a:solidFill>
              </a:rPr>
              <a:t> no </a:t>
            </a:r>
            <a:r>
              <a:rPr lang="en-US" dirty="0" err="1">
                <a:solidFill>
                  <a:schemeClr val="tx1"/>
                </a:solidFill>
              </a:rPr>
              <a:t>fue</a:t>
            </a:r>
            <a:r>
              <a:rPr lang="en-US" dirty="0">
                <a:solidFill>
                  <a:schemeClr val="tx1"/>
                </a:solidFill>
              </a:rPr>
              <a:t> a la </a:t>
            </a:r>
            <a:r>
              <a:rPr lang="en-US" dirty="0" err="1">
                <a:solidFill>
                  <a:schemeClr val="tx1"/>
                </a:solidFill>
              </a:rPr>
              <a:t>escuela</a:t>
            </a:r>
            <a:r>
              <a:rPr lang="en-US" dirty="0">
                <a:solidFill>
                  <a:schemeClr val="tx1"/>
                </a:solidFill>
              </a:rPr>
              <a:t> 	</a:t>
            </a:r>
          </a:p>
          <a:p>
            <a:r>
              <a:rPr lang="en-US" dirty="0">
                <a:solidFill>
                  <a:schemeClr val="tx1"/>
                </a:solidFill>
              </a:rPr>
              <a:t>	      </a:t>
            </a:r>
            <a:r>
              <a:rPr lang="en-US" i="1" dirty="0">
                <a:solidFill>
                  <a:schemeClr val="tx1"/>
                </a:solidFill>
              </a:rPr>
              <a:t>(</a:t>
            </a:r>
            <a:r>
              <a:rPr lang="en-US" i="1" dirty="0" err="1">
                <a:solidFill>
                  <a:schemeClr val="tx1"/>
                </a:solidFill>
              </a:rPr>
              <a:t>enfermedad</a:t>
            </a:r>
            <a:r>
              <a:rPr lang="en-US" i="1" dirty="0">
                <a:solidFill>
                  <a:schemeClr val="tx1"/>
                </a:solidFill>
              </a:rPr>
              <a:t>, no </a:t>
            </a:r>
            <a:r>
              <a:rPr lang="en-US" i="1" dirty="0" err="1">
                <a:solidFill>
                  <a:schemeClr val="tx1"/>
                </a:solidFill>
              </a:rPr>
              <a:t>escuela</a:t>
            </a:r>
            <a:r>
              <a:rPr lang="en-US" i="1" dirty="0">
                <a:solidFill>
                  <a:schemeClr val="tx1"/>
                </a:solidFill>
              </a:rPr>
              <a:t>, </a:t>
            </a:r>
            <a:r>
              <a:rPr lang="en-US" i="1" dirty="0" err="1">
                <a:solidFill>
                  <a:schemeClr val="tx1"/>
                </a:solidFill>
              </a:rPr>
              <a:t>dia</a:t>
            </a:r>
            <a:r>
              <a:rPr lang="en-US" i="1" dirty="0">
                <a:solidFill>
                  <a:schemeClr val="tx1"/>
                </a:solidFill>
              </a:rPr>
              <a:t> </a:t>
            </a:r>
            <a:r>
              <a:rPr lang="en-US" i="1" dirty="0" err="1">
                <a:solidFill>
                  <a:schemeClr val="tx1"/>
                </a:solidFill>
              </a:rPr>
              <a:t>festivo</a:t>
            </a:r>
            <a:r>
              <a:rPr lang="en-US" i="1" dirty="0">
                <a:solidFill>
                  <a:schemeClr val="tx1"/>
                </a:solidFill>
              </a:rPr>
              <a:t>/</a:t>
            </a:r>
            <a:r>
              <a:rPr lang="en-US" i="1" dirty="0" err="1">
                <a:solidFill>
                  <a:schemeClr val="tx1"/>
                </a:solidFill>
              </a:rPr>
              <a:t>vacaciones</a:t>
            </a:r>
            <a:r>
              <a:rPr lang="en-US" i="1" dirty="0">
                <a:solidFill>
                  <a:schemeClr val="tx1"/>
                </a:solidFill>
              </a:rPr>
              <a:t>)</a:t>
            </a:r>
          </a:p>
          <a:p>
            <a:pPr marL="285750" indent="-285750">
              <a:buFont typeface="Arial" panose="020B0604020202020204" pitchFamily="34" charset="0"/>
              <a:buChar char="•"/>
            </a:pPr>
            <a:r>
              <a:rPr lang="en-US" dirty="0" err="1">
                <a:solidFill>
                  <a:schemeClr val="tx1"/>
                </a:solidFill>
              </a:rPr>
              <a:t>Estan</a:t>
            </a:r>
            <a:r>
              <a:rPr lang="en-US" dirty="0">
                <a:solidFill>
                  <a:schemeClr val="tx1"/>
                </a:solidFill>
              </a:rPr>
              <a:t> </a:t>
            </a:r>
            <a:r>
              <a:rPr lang="en-US" dirty="0" err="1">
                <a:solidFill>
                  <a:schemeClr val="tx1"/>
                </a:solidFill>
              </a:rPr>
              <a:t>poniendo</a:t>
            </a:r>
            <a:r>
              <a:rPr lang="en-US" dirty="0">
                <a:solidFill>
                  <a:schemeClr val="tx1"/>
                </a:solidFill>
              </a:rPr>
              <a:t> </a:t>
            </a:r>
            <a:r>
              <a:rPr lang="en-US" dirty="0" err="1">
                <a:solidFill>
                  <a:schemeClr val="tx1"/>
                </a:solidFill>
              </a:rPr>
              <a:t>mucho</a:t>
            </a:r>
            <a:r>
              <a:rPr lang="en-US" dirty="0">
                <a:solidFill>
                  <a:schemeClr val="tx1"/>
                </a:solidFill>
              </a:rPr>
              <a:t> jugo, </a:t>
            </a:r>
            <a:r>
              <a:rPr lang="en-US" dirty="0" err="1">
                <a:solidFill>
                  <a:schemeClr val="tx1"/>
                </a:solidFill>
              </a:rPr>
              <a:t>recuerde</a:t>
            </a:r>
            <a:r>
              <a:rPr lang="en-US" dirty="0">
                <a:solidFill>
                  <a:schemeClr val="tx1"/>
                </a:solidFill>
              </a:rPr>
              <a:t> que es 2 </a:t>
            </a:r>
            <a:r>
              <a:rPr lang="en-US" dirty="0" err="1">
                <a:solidFill>
                  <a:schemeClr val="tx1"/>
                </a:solidFill>
              </a:rPr>
              <a:t>veces</a:t>
            </a:r>
            <a:r>
              <a:rPr lang="en-US" dirty="0">
                <a:solidFill>
                  <a:schemeClr val="tx1"/>
                </a:solidFill>
              </a:rPr>
              <a:t> por </a:t>
            </a:r>
            <a:r>
              <a:rPr lang="en-US" dirty="0" err="1">
                <a:solidFill>
                  <a:schemeClr val="tx1"/>
                </a:solidFill>
              </a:rPr>
              <a:t>semana</a:t>
            </a:r>
            <a:r>
              <a:rPr lang="en-US" dirty="0">
                <a:solidFill>
                  <a:schemeClr val="tx1"/>
                </a:solidFill>
              </a:rPr>
              <a:t> y </a:t>
            </a:r>
            <a:r>
              <a:rPr lang="en-US" dirty="0" err="1">
                <a:solidFill>
                  <a:schemeClr val="tx1"/>
                </a:solidFill>
              </a:rPr>
              <a:t>solamente</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meriendas</a:t>
            </a:r>
            <a:r>
              <a:rPr lang="en-US" dirty="0">
                <a:solidFill>
                  <a:schemeClr val="tx1"/>
                </a:solidFill>
              </a:rPr>
              <a:t>/snacks</a:t>
            </a:r>
          </a:p>
        </p:txBody>
      </p:sp>
    </p:spTree>
    <p:extLst>
      <p:ext uri="{BB962C8B-B14F-4D97-AF65-F5344CB8AC3E}">
        <p14:creationId xmlns:p14="http://schemas.microsoft.com/office/powerpoint/2010/main" val="4028466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F8B670-D8E1-4F63-B404-AE66F142BABB}"/>
              </a:ext>
            </a:extLst>
          </p:cNvPr>
          <p:cNvPicPr>
            <a:picLocks noChangeAspect="1"/>
          </p:cNvPicPr>
          <p:nvPr/>
        </p:nvPicPr>
        <p:blipFill rotWithShape="1">
          <a:blip r:embed="rId2"/>
          <a:srcRect t="5973" r="29687" b="3889"/>
          <a:stretch/>
        </p:blipFill>
        <p:spPr>
          <a:xfrm>
            <a:off x="0" y="8389"/>
            <a:ext cx="10494628" cy="6849611"/>
          </a:xfrm>
          <a:prstGeom prst="rect">
            <a:avLst/>
          </a:prstGeom>
        </p:spPr>
      </p:pic>
      <p:sp>
        <p:nvSpPr>
          <p:cNvPr id="6" name="Flowchart: Connector 5">
            <a:extLst>
              <a:ext uri="{FF2B5EF4-FFF2-40B4-BE49-F238E27FC236}">
                <a16:creationId xmlns:a16="http://schemas.microsoft.com/office/drawing/2014/main" id="{E0AB993C-C6E2-4F37-AB1A-0500E22C7F76}"/>
              </a:ext>
            </a:extLst>
          </p:cNvPr>
          <p:cNvSpPr/>
          <p:nvPr/>
        </p:nvSpPr>
        <p:spPr>
          <a:xfrm>
            <a:off x="9748007" y="3699545"/>
            <a:ext cx="507534" cy="43622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5DBCAD2E-5161-4092-B9D0-8A49103134DA}"/>
              </a:ext>
            </a:extLst>
          </p:cNvPr>
          <p:cNvSpPr/>
          <p:nvPr/>
        </p:nvSpPr>
        <p:spPr>
          <a:xfrm>
            <a:off x="9748007" y="5274578"/>
            <a:ext cx="507534" cy="43622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9C36A96D-1C47-48E0-AAF0-9AE329D0FD10}"/>
              </a:ext>
            </a:extLst>
          </p:cNvPr>
          <p:cNvSpPr/>
          <p:nvPr/>
        </p:nvSpPr>
        <p:spPr>
          <a:xfrm rot="3593106">
            <a:off x="10332265" y="3811960"/>
            <a:ext cx="419449" cy="94796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0869FE-BCCC-41D5-BA51-6351F5BB63C6}"/>
              </a:ext>
            </a:extLst>
          </p:cNvPr>
          <p:cNvSpPr/>
          <p:nvPr/>
        </p:nvSpPr>
        <p:spPr>
          <a:xfrm>
            <a:off x="58723" y="402672"/>
            <a:ext cx="1568741" cy="3775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081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AD7B-7FD4-45A5-B1FC-3071AF2C39CA}"/>
              </a:ext>
            </a:extLst>
          </p:cNvPr>
          <p:cNvSpPr>
            <a:spLocks noGrp="1"/>
          </p:cNvSpPr>
          <p:nvPr>
            <p:ph type="title"/>
          </p:nvPr>
        </p:nvSpPr>
        <p:spPr>
          <a:xfrm>
            <a:off x="3259960" y="234949"/>
            <a:ext cx="5805182" cy="653547"/>
          </a:xfrm>
        </p:spPr>
        <p:txBody>
          <a:bodyPr>
            <a:normAutofit fontScale="90000"/>
          </a:bodyPr>
          <a:lstStyle/>
          <a:p>
            <a:r>
              <a:rPr lang="en-US" dirty="0" err="1"/>
              <a:t>Errores</a:t>
            </a:r>
            <a:r>
              <a:rPr lang="en-US" dirty="0"/>
              <a:t> </a:t>
            </a:r>
            <a:r>
              <a:rPr lang="en-US" dirty="0" err="1"/>
              <a:t>en</a:t>
            </a:r>
            <a:r>
              <a:rPr lang="en-US" dirty="0"/>
              <a:t> Menu </a:t>
            </a:r>
            <a:r>
              <a:rPr lang="en-US" dirty="0" err="1"/>
              <a:t>Papel</a:t>
            </a:r>
            <a:endParaRPr lang="en-US" dirty="0"/>
          </a:p>
        </p:txBody>
      </p:sp>
      <p:sp>
        <p:nvSpPr>
          <p:cNvPr id="3" name="Text Placeholder 2">
            <a:extLst>
              <a:ext uri="{FF2B5EF4-FFF2-40B4-BE49-F238E27FC236}">
                <a16:creationId xmlns:a16="http://schemas.microsoft.com/office/drawing/2014/main" id="{8E40E460-3F04-4C25-BED1-4030D7567EF9}"/>
              </a:ext>
            </a:extLst>
          </p:cNvPr>
          <p:cNvSpPr>
            <a:spLocks noGrp="1"/>
          </p:cNvSpPr>
          <p:nvPr>
            <p:ph type="body" sz="quarter" idx="11"/>
          </p:nvPr>
        </p:nvSpPr>
        <p:spPr>
          <a:xfrm>
            <a:off x="1855643" y="888496"/>
            <a:ext cx="8613817" cy="5713639"/>
          </a:xfrm>
        </p:spPr>
        <p:txBody>
          <a:bodyPr>
            <a:normAutofit lnSpcReduction="10000"/>
          </a:bodyPr>
          <a:lstStyle/>
          <a:p>
            <a:r>
              <a:rPr lang="en-US" sz="2000" dirty="0">
                <a:solidFill>
                  <a:schemeClr val="tx1"/>
                </a:solidFill>
              </a:rPr>
              <a:t>Favor de </a:t>
            </a:r>
            <a:r>
              <a:rPr lang="en-US" sz="2000" dirty="0" err="1">
                <a:solidFill>
                  <a:schemeClr val="tx1"/>
                </a:solidFill>
              </a:rPr>
              <a:t>llenar</a:t>
            </a:r>
            <a:r>
              <a:rPr lang="en-US" sz="2000" dirty="0">
                <a:solidFill>
                  <a:schemeClr val="tx1"/>
                </a:solidFill>
              </a:rPr>
              <a:t> </a:t>
            </a:r>
            <a:r>
              <a:rPr lang="en-US" sz="2000" dirty="0" err="1">
                <a:solidFill>
                  <a:schemeClr val="tx1"/>
                </a:solidFill>
              </a:rPr>
              <a:t>completo</a:t>
            </a:r>
            <a:r>
              <a:rPr lang="en-US" sz="2000" dirty="0">
                <a:solidFill>
                  <a:schemeClr val="tx1"/>
                </a:solidFill>
              </a:rPr>
              <a:t> </a:t>
            </a:r>
            <a:r>
              <a:rPr lang="en-US" sz="2000" dirty="0" err="1">
                <a:solidFill>
                  <a:schemeClr val="tx1"/>
                </a:solidFill>
              </a:rPr>
              <a:t>el</a:t>
            </a:r>
            <a:r>
              <a:rPr lang="en-US" sz="2000" dirty="0">
                <a:solidFill>
                  <a:schemeClr val="tx1"/>
                </a:solidFill>
              </a:rPr>
              <a:t> menu</a:t>
            </a:r>
          </a:p>
          <a:p>
            <a:r>
              <a:rPr lang="en-US" dirty="0">
                <a:solidFill>
                  <a:schemeClr val="tx1"/>
                </a:solidFill>
              </a:rPr>
              <a:t>	</a:t>
            </a:r>
            <a:r>
              <a:rPr lang="en-US" dirty="0" err="1">
                <a:solidFill>
                  <a:schemeClr val="tx1"/>
                </a:solidFill>
              </a:rPr>
              <a:t>nombre</a:t>
            </a:r>
            <a:r>
              <a:rPr lang="en-US" dirty="0">
                <a:solidFill>
                  <a:schemeClr val="tx1"/>
                </a:solidFill>
              </a:rPr>
              <a:t> </a:t>
            </a:r>
            <a:r>
              <a:rPr lang="en-US" dirty="0" err="1">
                <a:solidFill>
                  <a:schemeClr val="tx1"/>
                </a:solidFill>
              </a:rPr>
              <a:t>completo</a:t>
            </a:r>
            <a:r>
              <a:rPr lang="en-US" dirty="0">
                <a:solidFill>
                  <a:schemeClr val="tx1"/>
                </a:solidFill>
              </a:rPr>
              <a:t> de </a:t>
            </a:r>
            <a:r>
              <a:rPr lang="en-US" dirty="0" err="1">
                <a:solidFill>
                  <a:schemeClr val="tx1"/>
                </a:solidFill>
              </a:rPr>
              <a:t>proveedora</a:t>
            </a:r>
            <a:endParaRPr lang="en-US" dirty="0">
              <a:solidFill>
                <a:schemeClr val="tx1"/>
              </a:solidFill>
            </a:endParaRPr>
          </a:p>
          <a:p>
            <a:r>
              <a:rPr lang="en-US" dirty="0">
                <a:solidFill>
                  <a:schemeClr val="tx1"/>
                </a:solidFill>
              </a:rPr>
              <a:t>	</a:t>
            </a:r>
            <a:r>
              <a:rPr lang="en-US" dirty="0" err="1">
                <a:solidFill>
                  <a:schemeClr val="tx1"/>
                </a:solidFill>
              </a:rPr>
              <a:t>numero</a:t>
            </a:r>
            <a:r>
              <a:rPr lang="en-US" dirty="0">
                <a:solidFill>
                  <a:schemeClr val="tx1"/>
                </a:solidFill>
              </a:rPr>
              <a:t> de </a:t>
            </a:r>
            <a:r>
              <a:rPr lang="en-US" dirty="0" err="1">
                <a:solidFill>
                  <a:schemeClr val="tx1"/>
                </a:solidFill>
              </a:rPr>
              <a:t>proveedora</a:t>
            </a:r>
            <a:r>
              <a:rPr lang="en-US" dirty="0">
                <a:solidFill>
                  <a:schemeClr val="tx1"/>
                </a:solidFill>
              </a:rPr>
              <a:t> (</a:t>
            </a:r>
            <a:r>
              <a:rPr lang="en-US" dirty="0" err="1">
                <a:solidFill>
                  <a:schemeClr val="tx1"/>
                </a:solidFill>
              </a:rPr>
              <a:t>su</a:t>
            </a:r>
            <a:r>
              <a:rPr lang="en-US" dirty="0">
                <a:solidFill>
                  <a:schemeClr val="tx1"/>
                </a:solidFill>
              </a:rPr>
              <a:t> </a:t>
            </a:r>
            <a:r>
              <a:rPr lang="en-US" dirty="0" err="1">
                <a:solidFill>
                  <a:schemeClr val="tx1"/>
                </a:solidFill>
              </a:rPr>
              <a:t>especialista</a:t>
            </a:r>
            <a:r>
              <a:rPr lang="en-US" dirty="0">
                <a:solidFill>
                  <a:schemeClr val="tx1"/>
                </a:solidFill>
              </a:rPr>
              <a:t> se lo </a:t>
            </a:r>
            <a:r>
              <a:rPr lang="en-US" dirty="0" err="1">
                <a:solidFill>
                  <a:schemeClr val="tx1"/>
                </a:solidFill>
              </a:rPr>
              <a:t>puede</a:t>
            </a:r>
            <a:r>
              <a:rPr lang="en-US" dirty="0">
                <a:solidFill>
                  <a:schemeClr val="tx1"/>
                </a:solidFill>
              </a:rPr>
              <a:t> </a:t>
            </a:r>
            <a:r>
              <a:rPr lang="en-US" dirty="0" err="1">
                <a:solidFill>
                  <a:schemeClr val="tx1"/>
                </a:solidFill>
              </a:rPr>
              <a:t>dar</a:t>
            </a:r>
            <a:r>
              <a:rPr lang="en-US" dirty="0">
                <a:solidFill>
                  <a:schemeClr val="tx1"/>
                </a:solidFill>
              </a:rPr>
              <a:t>)</a:t>
            </a:r>
          </a:p>
          <a:p>
            <a:r>
              <a:rPr lang="en-US" dirty="0">
                <a:solidFill>
                  <a:schemeClr val="tx1"/>
                </a:solidFill>
              </a:rPr>
              <a:t>	</a:t>
            </a:r>
            <a:r>
              <a:rPr lang="en-US" dirty="0" err="1">
                <a:solidFill>
                  <a:schemeClr val="tx1"/>
                </a:solidFill>
              </a:rPr>
              <a:t>fechas</a:t>
            </a:r>
            <a:r>
              <a:rPr lang="en-US" dirty="0">
                <a:solidFill>
                  <a:schemeClr val="tx1"/>
                </a:solidFill>
              </a:rPr>
              <a:t> de la </a:t>
            </a:r>
            <a:r>
              <a:rPr lang="en-US" dirty="0" err="1">
                <a:solidFill>
                  <a:schemeClr val="tx1"/>
                </a:solidFill>
              </a:rPr>
              <a:t>semana</a:t>
            </a:r>
            <a:r>
              <a:rPr lang="en-US" dirty="0">
                <a:solidFill>
                  <a:schemeClr val="tx1"/>
                </a:solidFill>
              </a:rPr>
              <a:t> que </a:t>
            </a:r>
            <a:r>
              <a:rPr lang="en-US" dirty="0" err="1">
                <a:solidFill>
                  <a:schemeClr val="tx1"/>
                </a:solidFill>
              </a:rPr>
              <a:t>esta</a:t>
            </a:r>
            <a:r>
              <a:rPr lang="en-US" dirty="0">
                <a:solidFill>
                  <a:schemeClr val="tx1"/>
                </a:solidFill>
              </a:rPr>
              <a:t> </a:t>
            </a:r>
            <a:r>
              <a:rPr lang="en-US" dirty="0" err="1">
                <a:solidFill>
                  <a:schemeClr val="tx1"/>
                </a:solidFill>
              </a:rPr>
              <a:t>haciendo</a:t>
            </a:r>
            <a:endParaRPr lang="en-US" dirty="0">
              <a:solidFill>
                <a:schemeClr val="tx1"/>
              </a:solidFill>
            </a:endParaRPr>
          </a:p>
          <a:p>
            <a:r>
              <a:rPr lang="en-US" dirty="0">
                <a:solidFill>
                  <a:schemeClr val="tx1"/>
                </a:solidFill>
              </a:rPr>
              <a:t>	</a:t>
            </a:r>
            <a:r>
              <a:rPr lang="en-US" dirty="0" err="1">
                <a:solidFill>
                  <a:schemeClr val="tx1"/>
                </a:solidFill>
              </a:rPr>
              <a:t>edad</a:t>
            </a:r>
            <a:r>
              <a:rPr lang="en-US" dirty="0">
                <a:solidFill>
                  <a:schemeClr val="tx1"/>
                </a:solidFill>
              </a:rPr>
              <a:t> y </a:t>
            </a:r>
            <a:r>
              <a:rPr lang="en-US" dirty="0" err="1">
                <a:solidFill>
                  <a:schemeClr val="tx1"/>
                </a:solidFill>
              </a:rPr>
              <a:t>nombre</a:t>
            </a:r>
            <a:r>
              <a:rPr lang="en-US" dirty="0">
                <a:solidFill>
                  <a:schemeClr val="tx1"/>
                </a:solidFill>
              </a:rPr>
              <a:t> </a:t>
            </a:r>
            <a:r>
              <a:rPr lang="en-US" dirty="0" err="1">
                <a:solidFill>
                  <a:schemeClr val="tx1"/>
                </a:solidFill>
              </a:rPr>
              <a:t>completo</a:t>
            </a:r>
            <a:r>
              <a:rPr lang="en-US" dirty="0">
                <a:solidFill>
                  <a:schemeClr val="tx1"/>
                </a:solidFill>
              </a:rPr>
              <a:t> del </a:t>
            </a:r>
            <a:r>
              <a:rPr lang="en-US" dirty="0" err="1">
                <a:solidFill>
                  <a:schemeClr val="tx1"/>
                </a:solidFill>
              </a:rPr>
              <a:t>niño</a:t>
            </a:r>
            <a:endParaRPr lang="en-US" dirty="0">
              <a:solidFill>
                <a:schemeClr val="tx1"/>
              </a:solidFill>
            </a:endParaRPr>
          </a:p>
          <a:p>
            <a:r>
              <a:rPr lang="en-US" dirty="0">
                <a:solidFill>
                  <a:schemeClr val="tx1"/>
                </a:solidFill>
              </a:rPr>
              <a:t>	</a:t>
            </a:r>
            <a:r>
              <a:rPr lang="en-US" dirty="0" err="1">
                <a:solidFill>
                  <a:schemeClr val="tx1"/>
                </a:solidFill>
              </a:rPr>
              <a:t>identificar</a:t>
            </a:r>
            <a:r>
              <a:rPr lang="en-US" dirty="0">
                <a:solidFill>
                  <a:schemeClr val="tx1"/>
                </a:solidFill>
              </a:rPr>
              <a:t> </a:t>
            </a:r>
            <a:r>
              <a:rPr lang="en-US" dirty="0" err="1">
                <a:solidFill>
                  <a:schemeClr val="tx1"/>
                </a:solidFill>
              </a:rPr>
              <a:t>si</a:t>
            </a:r>
            <a:r>
              <a:rPr lang="en-US" dirty="0">
                <a:solidFill>
                  <a:schemeClr val="tx1"/>
                </a:solidFill>
              </a:rPr>
              <a:t> son </a:t>
            </a:r>
            <a:r>
              <a:rPr lang="en-US" dirty="0" err="1">
                <a:solidFill>
                  <a:schemeClr val="tx1"/>
                </a:solidFill>
              </a:rPr>
              <a:t>propios</a:t>
            </a:r>
            <a:r>
              <a:rPr lang="en-US" dirty="0">
                <a:solidFill>
                  <a:schemeClr val="tx1"/>
                </a:solidFill>
              </a:rPr>
              <a:t> (*), </a:t>
            </a:r>
            <a:r>
              <a:rPr lang="en-US" dirty="0" err="1">
                <a:solidFill>
                  <a:schemeClr val="tx1"/>
                </a:solidFill>
              </a:rPr>
              <a:t>migrante</a:t>
            </a:r>
            <a:r>
              <a:rPr lang="en-US" dirty="0">
                <a:solidFill>
                  <a:schemeClr val="tx1"/>
                </a:solidFill>
              </a:rPr>
              <a:t> (M) o </a:t>
            </a:r>
            <a:r>
              <a:rPr lang="en-US" dirty="0" err="1">
                <a:solidFill>
                  <a:schemeClr val="tx1"/>
                </a:solidFill>
              </a:rPr>
              <a:t>necesidades</a:t>
            </a:r>
            <a:r>
              <a:rPr lang="en-US" dirty="0">
                <a:solidFill>
                  <a:schemeClr val="tx1"/>
                </a:solidFill>
              </a:rPr>
              <a:t> </a:t>
            </a:r>
            <a:r>
              <a:rPr lang="en-US" dirty="0" err="1">
                <a:solidFill>
                  <a:schemeClr val="tx1"/>
                </a:solidFill>
              </a:rPr>
              <a:t>especiales</a:t>
            </a:r>
            <a:r>
              <a:rPr lang="en-US" dirty="0">
                <a:solidFill>
                  <a:schemeClr val="tx1"/>
                </a:solidFill>
              </a:rPr>
              <a:t> (NE)</a:t>
            </a:r>
          </a:p>
          <a:p>
            <a:r>
              <a:rPr lang="en-US" dirty="0">
                <a:solidFill>
                  <a:schemeClr val="tx1"/>
                </a:solidFill>
              </a:rPr>
              <a:t>	</a:t>
            </a:r>
            <a:r>
              <a:rPr lang="en-US" dirty="0" err="1">
                <a:solidFill>
                  <a:schemeClr val="tx1"/>
                </a:solidFill>
              </a:rPr>
              <a:t>marcar</a:t>
            </a:r>
            <a:r>
              <a:rPr lang="en-US" dirty="0">
                <a:solidFill>
                  <a:schemeClr val="tx1"/>
                </a:solidFill>
              </a:rPr>
              <a:t> bolitas </a:t>
            </a:r>
            <a:r>
              <a:rPr lang="en-US" dirty="0" err="1">
                <a:solidFill>
                  <a:schemeClr val="tx1"/>
                </a:solidFill>
              </a:rPr>
              <a:t>en</a:t>
            </a:r>
            <a:r>
              <a:rPr lang="en-US" dirty="0">
                <a:solidFill>
                  <a:schemeClr val="tx1"/>
                </a:solidFill>
              </a:rPr>
              <a:t> </a:t>
            </a:r>
            <a:r>
              <a:rPr lang="en-US" dirty="0" err="1">
                <a:solidFill>
                  <a:schemeClr val="tx1"/>
                </a:solidFill>
              </a:rPr>
              <a:t>comidas</a:t>
            </a:r>
            <a:r>
              <a:rPr lang="en-US" dirty="0">
                <a:solidFill>
                  <a:schemeClr val="tx1"/>
                </a:solidFill>
              </a:rPr>
              <a:t> </a:t>
            </a:r>
            <a:r>
              <a:rPr lang="en-US" dirty="0" err="1">
                <a:solidFill>
                  <a:schemeClr val="tx1"/>
                </a:solidFill>
              </a:rPr>
              <a:t>cobradas</a:t>
            </a:r>
            <a:endParaRPr lang="en-US" dirty="0">
              <a:solidFill>
                <a:schemeClr val="tx1"/>
              </a:solidFill>
            </a:endParaRPr>
          </a:p>
          <a:p>
            <a:endParaRPr lang="en-US" dirty="0">
              <a:solidFill>
                <a:schemeClr val="tx1"/>
              </a:solidFill>
            </a:endParaRPr>
          </a:p>
          <a:p>
            <a:r>
              <a:rPr lang="en-US" sz="2000" dirty="0" err="1">
                <a:solidFill>
                  <a:schemeClr val="tx1"/>
                </a:solidFill>
              </a:rPr>
              <a:t>Firmar</a:t>
            </a:r>
            <a:r>
              <a:rPr lang="en-US" sz="2000" dirty="0">
                <a:solidFill>
                  <a:schemeClr val="tx1"/>
                </a:solidFill>
              </a:rPr>
              <a:t> al final del menu </a:t>
            </a:r>
          </a:p>
          <a:p>
            <a:r>
              <a:rPr lang="en-US" dirty="0">
                <a:solidFill>
                  <a:schemeClr val="tx1"/>
                </a:solidFill>
              </a:rPr>
              <a:t>	</a:t>
            </a:r>
            <a:r>
              <a:rPr lang="en-US" dirty="0" err="1">
                <a:solidFill>
                  <a:schemeClr val="tx1"/>
                </a:solidFill>
              </a:rPr>
              <a:t>firma</a:t>
            </a:r>
            <a:r>
              <a:rPr lang="en-US" dirty="0">
                <a:solidFill>
                  <a:schemeClr val="tx1"/>
                </a:solidFill>
              </a:rPr>
              <a:t> de </a:t>
            </a:r>
            <a:r>
              <a:rPr lang="en-US" dirty="0" err="1">
                <a:solidFill>
                  <a:schemeClr val="tx1"/>
                </a:solidFill>
              </a:rPr>
              <a:t>proveedora</a:t>
            </a:r>
            <a:r>
              <a:rPr lang="en-US" dirty="0">
                <a:solidFill>
                  <a:schemeClr val="tx1"/>
                </a:solidFill>
              </a:rPr>
              <a:t> </a:t>
            </a:r>
          </a:p>
          <a:p>
            <a:r>
              <a:rPr lang="en-US" dirty="0">
                <a:solidFill>
                  <a:schemeClr val="tx1"/>
                </a:solidFill>
              </a:rPr>
              <a:t>	</a:t>
            </a:r>
            <a:r>
              <a:rPr lang="en-US" dirty="0" err="1">
                <a:solidFill>
                  <a:schemeClr val="tx1"/>
                </a:solidFill>
              </a:rPr>
              <a:t>fecha</a:t>
            </a:r>
            <a:r>
              <a:rPr lang="en-US" dirty="0">
                <a:solidFill>
                  <a:schemeClr val="tx1"/>
                </a:solidFill>
              </a:rPr>
              <a:t> de </a:t>
            </a:r>
            <a:r>
              <a:rPr lang="en-US" dirty="0" err="1">
                <a:solidFill>
                  <a:schemeClr val="tx1"/>
                </a:solidFill>
              </a:rPr>
              <a:t>cuando</a:t>
            </a:r>
            <a:r>
              <a:rPr lang="en-US" dirty="0">
                <a:solidFill>
                  <a:schemeClr val="tx1"/>
                </a:solidFill>
              </a:rPr>
              <a:t> </a:t>
            </a:r>
            <a:r>
              <a:rPr lang="en-US" dirty="0" err="1">
                <a:solidFill>
                  <a:schemeClr val="tx1"/>
                </a:solidFill>
              </a:rPr>
              <a:t>firmo</a:t>
            </a:r>
            <a:r>
              <a:rPr lang="en-US" dirty="0">
                <a:solidFill>
                  <a:schemeClr val="tx1"/>
                </a:solidFill>
              </a:rPr>
              <a:t> menu</a:t>
            </a:r>
          </a:p>
          <a:p>
            <a:endParaRPr lang="en-US" dirty="0">
              <a:solidFill>
                <a:schemeClr val="tx1"/>
              </a:solidFill>
            </a:endParaRPr>
          </a:p>
          <a:p>
            <a:r>
              <a:rPr lang="en-US" sz="2000" dirty="0" err="1">
                <a:solidFill>
                  <a:schemeClr val="tx1"/>
                </a:solidFill>
              </a:rPr>
              <a:t>Poner</a:t>
            </a:r>
            <a:r>
              <a:rPr lang="en-US" sz="2000" dirty="0">
                <a:solidFill>
                  <a:schemeClr val="tx1"/>
                </a:solidFill>
              </a:rPr>
              <a:t> </a:t>
            </a:r>
            <a:r>
              <a:rPr lang="en-US" sz="2000" dirty="0" err="1">
                <a:solidFill>
                  <a:schemeClr val="tx1"/>
                </a:solidFill>
              </a:rPr>
              <a:t>notas</a:t>
            </a:r>
            <a:r>
              <a:rPr lang="en-US" sz="2000" dirty="0">
                <a:solidFill>
                  <a:schemeClr val="tx1"/>
                </a:solidFill>
              </a:rPr>
              <a:t> </a:t>
            </a:r>
            <a:r>
              <a:rPr lang="en-US" sz="2000" dirty="0" err="1">
                <a:solidFill>
                  <a:schemeClr val="tx1"/>
                </a:solidFill>
              </a:rPr>
              <a:t>si</a:t>
            </a:r>
            <a:r>
              <a:rPr lang="en-US" sz="2000" dirty="0">
                <a:solidFill>
                  <a:schemeClr val="tx1"/>
                </a:solidFill>
              </a:rPr>
              <a:t> son </a:t>
            </a:r>
            <a:r>
              <a:rPr lang="en-US" sz="2000" dirty="0" err="1">
                <a:solidFill>
                  <a:schemeClr val="tx1"/>
                </a:solidFill>
              </a:rPr>
              <a:t>necesarias</a:t>
            </a:r>
            <a:endParaRPr lang="en-US" sz="2000" dirty="0">
              <a:solidFill>
                <a:schemeClr val="tx1"/>
              </a:solidFill>
            </a:endParaRPr>
          </a:p>
          <a:p>
            <a:r>
              <a:rPr lang="en-US" dirty="0">
                <a:solidFill>
                  <a:schemeClr val="tx1"/>
                </a:solidFill>
              </a:rPr>
              <a:t>	</a:t>
            </a:r>
            <a:r>
              <a:rPr lang="en-US" dirty="0" err="1">
                <a:solidFill>
                  <a:schemeClr val="tx1"/>
                </a:solidFill>
              </a:rPr>
              <a:t>si</a:t>
            </a:r>
            <a:r>
              <a:rPr lang="en-US" dirty="0">
                <a:solidFill>
                  <a:schemeClr val="tx1"/>
                </a:solidFill>
              </a:rPr>
              <a:t> no </a:t>
            </a:r>
            <a:r>
              <a:rPr lang="en-US" dirty="0" err="1">
                <a:solidFill>
                  <a:schemeClr val="tx1"/>
                </a:solidFill>
              </a:rPr>
              <a:t>hubo</a:t>
            </a:r>
            <a:r>
              <a:rPr lang="en-US" dirty="0">
                <a:solidFill>
                  <a:schemeClr val="tx1"/>
                </a:solidFill>
              </a:rPr>
              <a:t> </a:t>
            </a:r>
            <a:r>
              <a:rPr lang="en-US" dirty="0" err="1">
                <a:solidFill>
                  <a:schemeClr val="tx1"/>
                </a:solidFill>
              </a:rPr>
              <a:t>clases</a:t>
            </a:r>
            <a:endParaRPr lang="en-US" dirty="0">
              <a:solidFill>
                <a:schemeClr val="tx1"/>
              </a:solidFill>
            </a:endParaRPr>
          </a:p>
          <a:p>
            <a:r>
              <a:rPr lang="en-US" dirty="0">
                <a:solidFill>
                  <a:schemeClr val="tx1"/>
                </a:solidFill>
              </a:rPr>
              <a:t>	</a:t>
            </a:r>
            <a:r>
              <a:rPr lang="en-US" dirty="0" err="1">
                <a:solidFill>
                  <a:schemeClr val="tx1"/>
                </a:solidFill>
              </a:rPr>
              <a:t>niño</a:t>
            </a:r>
            <a:r>
              <a:rPr lang="en-US" dirty="0">
                <a:solidFill>
                  <a:schemeClr val="tx1"/>
                </a:solidFill>
              </a:rPr>
              <a:t> se </a:t>
            </a:r>
            <a:r>
              <a:rPr lang="en-US" dirty="0" err="1">
                <a:solidFill>
                  <a:schemeClr val="tx1"/>
                </a:solidFill>
              </a:rPr>
              <a:t>enfermo</a:t>
            </a:r>
            <a:r>
              <a:rPr lang="en-US" dirty="0">
                <a:solidFill>
                  <a:schemeClr val="tx1"/>
                </a:solidFill>
              </a:rPr>
              <a:t> y </a:t>
            </a:r>
            <a:r>
              <a:rPr lang="en-US" dirty="0" err="1">
                <a:solidFill>
                  <a:schemeClr val="tx1"/>
                </a:solidFill>
              </a:rPr>
              <a:t>atendio</a:t>
            </a:r>
            <a:r>
              <a:rPr lang="en-US" dirty="0">
                <a:solidFill>
                  <a:schemeClr val="tx1"/>
                </a:solidFill>
              </a:rPr>
              <a:t> </a:t>
            </a:r>
            <a:r>
              <a:rPr lang="en-US" dirty="0" err="1">
                <a:solidFill>
                  <a:schemeClr val="tx1"/>
                </a:solidFill>
              </a:rPr>
              <a:t>su</a:t>
            </a:r>
            <a:r>
              <a:rPr lang="en-US" dirty="0">
                <a:solidFill>
                  <a:schemeClr val="tx1"/>
                </a:solidFill>
              </a:rPr>
              <a:t> </a:t>
            </a:r>
            <a:r>
              <a:rPr lang="en-US" dirty="0" err="1">
                <a:solidFill>
                  <a:schemeClr val="tx1"/>
                </a:solidFill>
              </a:rPr>
              <a:t>cuidado</a:t>
            </a:r>
            <a:endParaRPr lang="en-US" dirty="0">
              <a:solidFill>
                <a:schemeClr val="tx1"/>
              </a:solidFill>
            </a:endParaRPr>
          </a:p>
          <a:p>
            <a:r>
              <a:rPr lang="en-US" dirty="0">
                <a:solidFill>
                  <a:schemeClr val="tx1"/>
                </a:solidFill>
              </a:rPr>
              <a:t>	</a:t>
            </a:r>
            <a:r>
              <a:rPr lang="en-US" dirty="0" err="1">
                <a:solidFill>
                  <a:schemeClr val="tx1"/>
                </a:solidFill>
              </a:rPr>
              <a:t>dias</a:t>
            </a:r>
            <a:r>
              <a:rPr lang="en-US" dirty="0">
                <a:solidFill>
                  <a:schemeClr val="tx1"/>
                </a:solidFill>
              </a:rPr>
              <a:t> </a:t>
            </a:r>
            <a:r>
              <a:rPr lang="en-US" dirty="0" err="1">
                <a:solidFill>
                  <a:schemeClr val="tx1"/>
                </a:solidFill>
              </a:rPr>
              <a:t>festivos</a:t>
            </a:r>
            <a:endParaRPr lang="en-US" dirty="0">
              <a:solidFill>
                <a:schemeClr val="tx1"/>
              </a:solidFill>
            </a:endParaRPr>
          </a:p>
        </p:txBody>
      </p:sp>
    </p:spTree>
    <p:extLst>
      <p:ext uri="{BB962C8B-B14F-4D97-AF65-F5344CB8AC3E}">
        <p14:creationId xmlns:p14="http://schemas.microsoft.com/office/powerpoint/2010/main" val="1066811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4A7F-0538-4137-94D1-E0B9AB0CB06F}"/>
              </a:ext>
            </a:extLst>
          </p:cNvPr>
          <p:cNvSpPr>
            <a:spLocks noGrp="1"/>
          </p:cNvSpPr>
          <p:nvPr>
            <p:ph type="title"/>
          </p:nvPr>
        </p:nvSpPr>
        <p:spPr>
          <a:xfrm>
            <a:off x="4232333" y="77774"/>
            <a:ext cx="4044892" cy="685800"/>
          </a:xfrm>
        </p:spPr>
        <p:txBody>
          <a:bodyPr/>
          <a:lstStyle/>
          <a:p>
            <a:r>
              <a:rPr lang="en-US" dirty="0"/>
              <a:t>Hoja de Menu</a:t>
            </a:r>
          </a:p>
        </p:txBody>
      </p:sp>
      <p:pic>
        <p:nvPicPr>
          <p:cNvPr id="5" name="Picture 4">
            <a:extLst>
              <a:ext uri="{FF2B5EF4-FFF2-40B4-BE49-F238E27FC236}">
                <a16:creationId xmlns:a16="http://schemas.microsoft.com/office/drawing/2014/main" id="{1981B349-DCEC-433F-991A-88D39519A668}"/>
              </a:ext>
            </a:extLst>
          </p:cNvPr>
          <p:cNvPicPr>
            <a:picLocks noChangeAspect="1"/>
          </p:cNvPicPr>
          <p:nvPr/>
        </p:nvPicPr>
        <p:blipFill rotWithShape="1">
          <a:blip r:embed="rId2"/>
          <a:srcRect l="2891" t="21111" r="37812" b="8333"/>
          <a:stretch/>
        </p:blipFill>
        <p:spPr>
          <a:xfrm>
            <a:off x="76200" y="624885"/>
            <a:ext cx="12039600" cy="615534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E909BC3-FBB3-4369-B215-A53768CC77C4}"/>
                  </a:ext>
                </a:extLst>
              </p14:cNvPr>
              <p14:cNvContentPartPr/>
              <p14:nvPr/>
            </p14:nvContentPartPr>
            <p14:xfrm>
              <a:off x="161550" y="817110"/>
              <a:ext cx="787680" cy="39960"/>
            </p14:xfrm>
          </p:contentPart>
        </mc:Choice>
        <mc:Fallback xmlns="">
          <p:pic>
            <p:nvPicPr>
              <p:cNvPr id="6" name="Ink 5">
                <a:extLst>
                  <a:ext uri="{FF2B5EF4-FFF2-40B4-BE49-F238E27FC236}">
                    <a16:creationId xmlns:a16="http://schemas.microsoft.com/office/drawing/2014/main" id="{9E909BC3-FBB3-4369-B215-A53768CC77C4}"/>
                  </a:ext>
                </a:extLst>
              </p:cNvPr>
              <p:cNvPicPr/>
              <p:nvPr/>
            </p:nvPicPr>
            <p:blipFill>
              <a:blip r:embed="rId4"/>
              <a:stretch>
                <a:fillRect/>
              </a:stretch>
            </p:blipFill>
            <p:spPr>
              <a:xfrm>
                <a:off x="125910" y="745470"/>
                <a:ext cx="85932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AD440774-0252-4809-B158-DE1463FE235E}"/>
                  </a:ext>
                </a:extLst>
              </p14:cNvPr>
              <p14:cNvContentPartPr/>
              <p14:nvPr/>
            </p14:nvContentPartPr>
            <p14:xfrm>
              <a:off x="3342870" y="827190"/>
              <a:ext cx="1523160" cy="30960"/>
            </p14:xfrm>
          </p:contentPart>
        </mc:Choice>
        <mc:Fallback xmlns="">
          <p:pic>
            <p:nvPicPr>
              <p:cNvPr id="7" name="Ink 6">
                <a:extLst>
                  <a:ext uri="{FF2B5EF4-FFF2-40B4-BE49-F238E27FC236}">
                    <a16:creationId xmlns:a16="http://schemas.microsoft.com/office/drawing/2014/main" id="{AD440774-0252-4809-B158-DE1463FE235E}"/>
                  </a:ext>
                </a:extLst>
              </p:cNvPr>
              <p:cNvPicPr/>
              <p:nvPr/>
            </p:nvPicPr>
            <p:blipFill>
              <a:blip r:embed="rId6"/>
              <a:stretch>
                <a:fillRect/>
              </a:stretch>
            </p:blipFill>
            <p:spPr>
              <a:xfrm>
                <a:off x="3307230" y="755550"/>
                <a:ext cx="15948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CC338BCF-9817-4251-A000-6D8052EE0E2B}"/>
                  </a:ext>
                </a:extLst>
              </p14:cNvPr>
              <p14:cNvContentPartPr/>
              <p14:nvPr/>
            </p14:nvContentPartPr>
            <p14:xfrm>
              <a:off x="5847750" y="827910"/>
              <a:ext cx="732960" cy="29520"/>
            </p14:xfrm>
          </p:contentPart>
        </mc:Choice>
        <mc:Fallback xmlns="">
          <p:pic>
            <p:nvPicPr>
              <p:cNvPr id="8" name="Ink 7">
                <a:extLst>
                  <a:ext uri="{FF2B5EF4-FFF2-40B4-BE49-F238E27FC236}">
                    <a16:creationId xmlns:a16="http://schemas.microsoft.com/office/drawing/2014/main" id="{CC338BCF-9817-4251-A000-6D8052EE0E2B}"/>
                  </a:ext>
                </a:extLst>
              </p:cNvPr>
              <p:cNvPicPr/>
              <p:nvPr/>
            </p:nvPicPr>
            <p:blipFill>
              <a:blip r:embed="rId8"/>
              <a:stretch>
                <a:fillRect/>
              </a:stretch>
            </p:blipFill>
            <p:spPr>
              <a:xfrm>
                <a:off x="5812110" y="755910"/>
                <a:ext cx="80460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696B5726-6F75-4923-A8F6-83D0A8DA9505}"/>
                  </a:ext>
                </a:extLst>
              </p14:cNvPr>
              <p14:cNvContentPartPr/>
              <p14:nvPr/>
            </p14:nvContentPartPr>
            <p14:xfrm>
              <a:off x="7676550" y="825750"/>
              <a:ext cx="424080" cy="31680"/>
            </p14:xfrm>
          </p:contentPart>
        </mc:Choice>
        <mc:Fallback xmlns="">
          <p:pic>
            <p:nvPicPr>
              <p:cNvPr id="9" name="Ink 8">
                <a:extLst>
                  <a:ext uri="{FF2B5EF4-FFF2-40B4-BE49-F238E27FC236}">
                    <a16:creationId xmlns:a16="http://schemas.microsoft.com/office/drawing/2014/main" id="{696B5726-6F75-4923-A8F6-83D0A8DA9505}"/>
                  </a:ext>
                </a:extLst>
              </p:cNvPr>
              <p:cNvPicPr/>
              <p:nvPr/>
            </p:nvPicPr>
            <p:blipFill>
              <a:blip r:embed="rId10"/>
              <a:stretch>
                <a:fillRect/>
              </a:stretch>
            </p:blipFill>
            <p:spPr>
              <a:xfrm>
                <a:off x="7640910" y="753750"/>
                <a:ext cx="49572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4E4454-D1C1-4491-A53F-0D85F3338225}"/>
                  </a:ext>
                </a:extLst>
              </p14:cNvPr>
              <p14:cNvContentPartPr/>
              <p14:nvPr/>
            </p14:nvContentPartPr>
            <p14:xfrm>
              <a:off x="199350" y="4180950"/>
              <a:ext cx="692280" cy="39240"/>
            </p14:xfrm>
          </p:contentPart>
        </mc:Choice>
        <mc:Fallback xmlns="">
          <p:pic>
            <p:nvPicPr>
              <p:cNvPr id="10" name="Ink 9">
                <a:extLst>
                  <a:ext uri="{FF2B5EF4-FFF2-40B4-BE49-F238E27FC236}">
                    <a16:creationId xmlns:a16="http://schemas.microsoft.com/office/drawing/2014/main" id="{BA4E4454-D1C1-4491-A53F-0D85F3338225}"/>
                  </a:ext>
                </a:extLst>
              </p:cNvPr>
              <p:cNvPicPr/>
              <p:nvPr/>
            </p:nvPicPr>
            <p:blipFill>
              <a:blip r:embed="rId12"/>
              <a:stretch>
                <a:fillRect/>
              </a:stretch>
            </p:blipFill>
            <p:spPr>
              <a:xfrm>
                <a:off x="163710" y="4108950"/>
                <a:ext cx="76392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397A94D5-3BD7-4720-A866-FB0C4A047FF3}"/>
                  </a:ext>
                </a:extLst>
              </p14:cNvPr>
              <p14:cNvContentPartPr/>
              <p14:nvPr/>
            </p14:nvContentPartPr>
            <p14:xfrm>
              <a:off x="1123470" y="4151790"/>
              <a:ext cx="1123200" cy="39960"/>
            </p14:xfrm>
          </p:contentPart>
        </mc:Choice>
        <mc:Fallback xmlns="">
          <p:pic>
            <p:nvPicPr>
              <p:cNvPr id="11" name="Ink 10">
                <a:extLst>
                  <a:ext uri="{FF2B5EF4-FFF2-40B4-BE49-F238E27FC236}">
                    <a16:creationId xmlns:a16="http://schemas.microsoft.com/office/drawing/2014/main" id="{397A94D5-3BD7-4720-A866-FB0C4A047FF3}"/>
                  </a:ext>
                </a:extLst>
              </p:cNvPr>
              <p:cNvPicPr/>
              <p:nvPr/>
            </p:nvPicPr>
            <p:blipFill>
              <a:blip r:embed="rId14"/>
              <a:stretch>
                <a:fillRect/>
              </a:stretch>
            </p:blipFill>
            <p:spPr>
              <a:xfrm>
                <a:off x="1087830" y="4079790"/>
                <a:ext cx="119484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F92653F-D44A-407C-874A-15CD05B6BD87}"/>
                  </a:ext>
                </a:extLst>
              </p14:cNvPr>
              <p14:cNvContentPartPr/>
              <p14:nvPr/>
            </p14:nvContentPartPr>
            <p14:xfrm>
              <a:off x="1504350" y="4219470"/>
              <a:ext cx="451800" cy="360"/>
            </p14:xfrm>
          </p:contentPart>
        </mc:Choice>
        <mc:Fallback xmlns="">
          <p:pic>
            <p:nvPicPr>
              <p:cNvPr id="12" name="Ink 11">
                <a:extLst>
                  <a:ext uri="{FF2B5EF4-FFF2-40B4-BE49-F238E27FC236}">
                    <a16:creationId xmlns:a16="http://schemas.microsoft.com/office/drawing/2014/main" id="{9F92653F-D44A-407C-874A-15CD05B6BD87}"/>
                  </a:ext>
                </a:extLst>
              </p:cNvPr>
              <p:cNvPicPr/>
              <p:nvPr/>
            </p:nvPicPr>
            <p:blipFill>
              <a:blip r:embed="rId16"/>
              <a:stretch>
                <a:fillRect/>
              </a:stretch>
            </p:blipFill>
            <p:spPr>
              <a:xfrm>
                <a:off x="1468710" y="4147470"/>
                <a:ext cx="5234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0DF09F37-EA5D-452D-9AB2-9038359D6944}"/>
                  </a:ext>
                </a:extLst>
              </p14:cNvPr>
              <p14:cNvContentPartPr/>
              <p14:nvPr/>
            </p14:nvContentPartPr>
            <p14:xfrm>
              <a:off x="1437750" y="4219470"/>
              <a:ext cx="98280" cy="360"/>
            </p14:xfrm>
          </p:contentPart>
        </mc:Choice>
        <mc:Fallback xmlns="">
          <p:pic>
            <p:nvPicPr>
              <p:cNvPr id="13" name="Ink 12">
                <a:extLst>
                  <a:ext uri="{FF2B5EF4-FFF2-40B4-BE49-F238E27FC236}">
                    <a16:creationId xmlns:a16="http://schemas.microsoft.com/office/drawing/2014/main" id="{0DF09F37-EA5D-452D-9AB2-9038359D6944}"/>
                  </a:ext>
                </a:extLst>
              </p:cNvPr>
              <p:cNvPicPr/>
              <p:nvPr/>
            </p:nvPicPr>
            <p:blipFill>
              <a:blip r:embed="rId18"/>
              <a:stretch>
                <a:fillRect/>
              </a:stretch>
            </p:blipFill>
            <p:spPr>
              <a:xfrm>
                <a:off x="1402110" y="4147470"/>
                <a:ext cx="1699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EFC963EC-FD30-4332-8DA0-66E7396B9060}"/>
                  </a:ext>
                </a:extLst>
              </p14:cNvPr>
              <p14:cNvContentPartPr/>
              <p14:nvPr/>
            </p14:nvContentPartPr>
            <p14:xfrm>
              <a:off x="199350" y="6467310"/>
              <a:ext cx="1276200" cy="19800"/>
            </p14:xfrm>
          </p:contentPart>
        </mc:Choice>
        <mc:Fallback xmlns="">
          <p:pic>
            <p:nvPicPr>
              <p:cNvPr id="14" name="Ink 13">
                <a:extLst>
                  <a:ext uri="{FF2B5EF4-FFF2-40B4-BE49-F238E27FC236}">
                    <a16:creationId xmlns:a16="http://schemas.microsoft.com/office/drawing/2014/main" id="{EFC963EC-FD30-4332-8DA0-66E7396B9060}"/>
                  </a:ext>
                </a:extLst>
              </p:cNvPr>
              <p:cNvPicPr/>
              <p:nvPr/>
            </p:nvPicPr>
            <p:blipFill>
              <a:blip r:embed="rId20"/>
              <a:stretch>
                <a:fillRect/>
              </a:stretch>
            </p:blipFill>
            <p:spPr>
              <a:xfrm>
                <a:off x="163710" y="6395310"/>
                <a:ext cx="13478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5AEC8FA7-5BF9-403E-A959-ACC849B877EF}"/>
                  </a:ext>
                </a:extLst>
              </p14:cNvPr>
              <p14:cNvContentPartPr/>
              <p14:nvPr/>
            </p14:nvContentPartPr>
            <p14:xfrm>
              <a:off x="2990430" y="6448230"/>
              <a:ext cx="426600" cy="20520"/>
            </p14:xfrm>
          </p:contentPart>
        </mc:Choice>
        <mc:Fallback xmlns="">
          <p:pic>
            <p:nvPicPr>
              <p:cNvPr id="15" name="Ink 14">
                <a:extLst>
                  <a:ext uri="{FF2B5EF4-FFF2-40B4-BE49-F238E27FC236}">
                    <a16:creationId xmlns:a16="http://schemas.microsoft.com/office/drawing/2014/main" id="{5AEC8FA7-5BF9-403E-A959-ACC849B877EF}"/>
                  </a:ext>
                </a:extLst>
              </p:cNvPr>
              <p:cNvPicPr/>
              <p:nvPr/>
            </p:nvPicPr>
            <p:blipFill>
              <a:blip r:embed="rId22"/>
              <a:stretch>
                <a:fillRect/>
              </a:stretch>
            </p:blipFill>
            <p:spPr>
              <a:xfrm>
                <a:off x="2954790" y="6376230"/>
                <a:ext cx="49824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6A1C7F55-D898-47E9-9357-929C31E2186A}"/>
                  </a:ext>
                </a:extLst>
              </p14:cNvPr>
              <p14:cNvContentPartPr/>
              <p14:nvPr/>
            </p14:nvContentPartPr>
            <p14:xfrm>
              <a:off x="3609630" y="6295950"/>
              <a:ext cx="361080" cy="19800"/>
            </p14:xfrm>
          </p:contentPart>
        </mc:Choice>
        <mc:Fallback xmlns="">
          <p:pic>
            <p:nvPicPr>
              <p:cNvPr id="16" name="Ink 15">
                <a:extLst>
                  <a:ext uri="{FF2B5EF4-FFF2-40B4-BE49-F238E27FC236}">
                    <a16:creationId xmlns:a16="http://schemas.microsoft.com/office/drawing/2014/main" id="{6A1C7F55-D898-47E9-9357-929C31E2186A}"/>
                  </a:ext>
                </a:extLst>
              </p:cNvPr>
              <p:cNvPicPr/>
              <p:nvPr/>
            </p:nvPicPr>
            <p:blipFill>
              <a:blip r:embed="rId24"/>
              <a:stretch>
                <a:fillRect/>
              </a:stretch>
            </p:blipFill>
            <p:spPr>
              <a:xfrm>
                <a:off x="3573990" y="6223950"/>
                <a:ext cx="432720" cy="163440"/>
              </a:xfrm>
              <a:prstGeom prst="rect">
                <a:avLst/>
              </a:prstGeom>
            </p:spPr>
          </p:pic>
        </mc:Fallback>
      </mc:AlternateContent>
    </p:spTree>
    <p:extLst>
      <p:ext uri="{BB962C8B-B14F-4D97-AF65-F5344CB8AC3E}">
        <p14:creationId xmlns:p14="http://schemas.microsoft.com/office/powerpoint/2010/main" val="15378129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C104-A15B-45C8-A4A1-41F9D0425C17}"/>
              </a:ext>
            </a:extLst>
          </p:cNvPr>
          <p:cNvSpPr>
            <a:spLocks noGrp="1"/>
          </p:cNvSpPr>
          <p:nvPr>
            <p:ph type="title"/>
          </p:nvPr>
        </p:nvSpPr>
        <p:spPr>
          <a:xfrm>
            <a:off x="703138" y="541727"/>
            <a:ext cx="10785724" cy="653547"/>
          </a:xfrm>
        </p:spPr>
        <p:txBody>
          <a:bodyPr>
            <a:noAutofit/>
          </a:bodyPr>
          <a:lstStyle/>
          <a:p>
            <a:pPr algn="ctr"/>
            <a:r>
              <a:rPr lang="es-ES" sz="2800" b="1" dirty="0">
                <a:solidFill>
                  <a:schemeClr val="bg1"/>
                </a:solidFill>
              </a:rPr>
              <a:t>requisitos de la guardería durante el servicio de comidas</a:t>
            </a:r>
            <a:endParaRPr lang="en-US" sz="2800" b="1" dirty="0">
              <a:solidFill>
                <a:schemeClr val="bg1"/>
              </a:solidFill>
            </a:endParaRPr>
          </a:p>
        </p:txBody>
      </p:sp>
      <p:sp>
        <p:nvSpPr>
          <p:cNvPr id="3" name="Text Placeholder 2">
            <a:extLst>
              <a:ext uri="{FF2B5EF4-FFF2-40B4-BE49-F238E27FC236}">
                <a16:creationId xmlns:a16="http://schemas.microsoft.com/office/drawing/2014/main" id="{FFB2BC1B-D807-45BA-81E6-AB128FCEE560}"/>
              </a:ext>
            </a:extLst>
          </p:cNvPr>
          <p:cNvSpPr>
            <a:spLocks noGrp="1"/>
          </p:cNvSpPr>
          <p:nvPr>
            <p:ph type="body" sz="quarter" idx="11"/>
          </p:nvPr>
        </p:nvSpPr>
        <p:spPr>
          <a:xfrm>
            <a:off x="1031845" y="1328941"/>
            <a:ext cx="9950285" cy="4845355"/>
          </a:xfrm>
        </p:spPr>
        <p:txBody>
          <a:bodyPr>
            <a:normAutofit/>
          </a:bodyPr>
          <a:lstStyle/>
          <a:p>
            <a:pPr marL="285750" indent="-285750">
              <a:buFont typeface="Courier New" panose="02070309020205020404" pitchFamily="49" charset="0"/>
              <a:buChar char="o"/>
            </a:pPr>
            <a:endParaRPr lang="es-ES" sz="2000" dirty="0"/>
          </a:p>
          <a:p>
            <a:pPr marL="285750" indent="-285750">
              <a:buFont typeface="Courier New" panose="02070309020205020404" pitchFamily="49" charset="0"/>
              <a:buChar char="o"/>
            </a:pPr>
            <a:r>
              <a:rPr lang="es-ES" sz="2000" dirty="0">
                <a:solidFill>
                  <a:schemeClr val="tx1"/>
                </a:solidFill>
              </a:rPr>
              <a:t>los niños se lavan las manos antes y después </a:t>
            </a:r>
          </a:p>
          <a:p>
            <a:r>
              <a:rPr lang="es-ES" sz="2000" dirty="0">
                <a:solidFill>
                  <a:schemeClr val="tx1"/>
                </a:solidFill>
              </a:rPr>
              <a:t>                      de cada comida servida</a:t>
            </a:r>
          </a:p>
          <a:p>
            <a:endParaRPr lang="es-ES" sz="2000" dirty="0"/>
          </a:p>
          <a:p>
            <a:pPr marL="3771900" lvl="7" indent="-342900">
              <a:buFont typeface="Courier New" panose="02070309020205020404" pitchFamily="49" charset="0"/>
              <a:buChar char="o"/>
            </a:pPr>
            <a:r>
              <a:rPr lang="es-ES" sz="2000" dirty="0"/>
              <a:t>Todos los componentes de la comida cumplen</a:t>
            </a:r>
          </a:p>
          <a:p>
            <a:r>
              <a:rPr lang="es-ES" sz="2000" dirty="0">
                <a:solidFill>
                  <a:schemeClr val="tx1"/>
                </a:solidFill>
              </a:rPr>
              <a:t> 				con el tamaño de porción requerido por grupo de edad</a:t>
            </a:r>
          </a:p>
          <a:p>
            <a:pPr marL="285750" indent="-285750">
              <a:buFont typeface="Courier New" panose="02070309020205020404" pitchFamily="49" charset="0"/>
              <a:buChar char="o"/>
            </a:pPr>
            <a:endParaRPr lang="es-ES" sz="2000" dirty="0"/>
          </a:p>
          <a:p>
            <a:pPr marL="285750" indent="-285750">
              <a:buFont typeface="Courier New" panose="02070309020205020404" pitchFamily="49" charset="0"/>
              <a:buChar char="o"/>
            </a:pPr>
            <a:r>
              <a:rPr lang="es-ES" sz="2000" dirty="0">
                <a:solidFill>
                  <a:schemeClr val="tx1"/>
                </a:solidFill>
              </a:rPr>
              <a:t>Todos los componentes son servidos </a:t>
            </a:r>
          </a:p>
          <a:p>
            <a:r>
              <a:rPr lang="es-ES" sz="2000" dirty="0">
                <a:solidFill>
                  <a:schemeClr val="tx1"/>
                </a:solidFill>
              </a:rPr>
              <a:t>                        al mismo tiempo</a:t>
            </a:r>
          </a:p>
          <a:p>
            <a:endParaRPr lang="es-ES" sz="2000" dirty="0"/>
          </a:p>
          <a:p>
            <a:pPr marL="4229100" lvl="8" indent="-342900">
              <a:buFont typeface="Courier New" panose="02070309020205020404" pitchFamily="49" charset="0"/>
              <a:buChar char="o"/>
            </a:pPr>
            <a:r>
              <a:rPr lang="es-ES" sz="2000" dirty="0">
                <a:solidFill>
                  <a:schemeClr val="tx1"/>
                </a:solidFill>
              </a:rPr>
              <a:t>Comidas son servidas en el horario correcto</a:t>
            </a:r>
          </a:p>
          <a:p>
            <a:pPr marL="285750" indent="-285750">
              <a:buFont typeface="Courier New" panose="02070309020205020404" pitchFamily="49" charset="0"/>
              <a:buChar char="o"/>
            </a:pPr>
            <a:endParaRPr lang="en-US" sz="2000" dirty="0"/>
          </a:p>
        </p:txBody>
      </p:sp>
      <p:pic>
        <p:nvPicPr>
          <p:cNvPr id="1028" name="Picture 4">
            <a:extLst>
              <a:ext uri="{FF2B5EF4-FFF2-40B4-BE49-F238E27FC236}">
                <a16:creationId xmlns:a16="http://schemas.microsoft.com/office/drawing/2014/main" id="{2C255884-1F31-4645-A01D-AECD7CE50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1619" y="1484523"/>
            <a:ext cx="965256" cy="1156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ip Art: Measuring Cups Grayscale I abcteach.com | abcteach">
            <a:extLst>
              <a:ext uri="{FF2B5EF4-FFF2-40B4-BE49-F238E27FC236}">
                <a16:creationId xmlns:a16="http://schemas.microsoft.com/office/drawing/2014/main" id="{E30BDA02-5CDD-4C11-AAB3-AAC24A40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036" y="2697259"/>
            <a:ext cx="1655690" cy="10543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hool Meals | Healthy Schools | CDC">
            <a:extLst>
              <a:ext uri="{FF2B5EF4-FFF2-40B4-BE49-F238E27FC236}">
                <a16:creationId xmlns:a16="http://schemas.microsoft.com/office/drawing/2014/main" id="{46E2B48C-4205-4BA5-AA06-9724F1075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053" y="3889204"/>
            <a:ext cx="1379181" cy="10364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ck Clipart Images, Stock Photos &amp;amp; Vectors | Shutterstock">
            <a:extLst>
              <a:ext uri="{FF2B5EF4-FFF2-40B4-BE49-F238E27FC236}">
                <a16:creationId xmlns:a16="http://schemas.microsoft.com/office/drawing/2014/main" id="{CDF0D93E-DB89-48CC-B5D5-95B6C9C4A8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987" y="4974463"/>
            <a:ext cx="1177863" cy="126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837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32FA-5AE0-406A-8B52-9881FD2DB192}"/>
              </a:ext>
            </a:extLst>
          </p:cNvPr>
          <p:cNvSpPr>
            <a:spLocks noGrp="1"/>
          </p:cNvSpPr>
          <p:nvPr>
            <p:ph type="title"/>
          </p:nvPr>
        </p:nvSpPr>
        <p:spPr/>
        <p:txBody>
          <a:bodyPr/>
          <a:lstStyle/>
          <a:p>
            <a:r>
              <a:rPr lang="en-US" dirty="0" err="1"/>
              <a:t>Procedimiento</a:t>
            </a:r>
            <a:r>
              <a:rPr lang="en-US" dirty="0"/>
              <a:t> de revision</a:t>
            </a:r>
          </a:p>
        </p:txBody>
      </p:sp>
      <p:sp>
        <p:nvSpPr>
          <p:cNvPr id="3" name="Text Placeholder 2">
            <a:extLst>
              <a:ext uri="{FF2B5EF4-FFF2-40B4-BE49-F238E27FC236}">
                <a16:creationId xmlns:a16="http://schemas.microsoft.com/office/drawing/2014/main" id="{BA28C513-B774-4EA3-BEAD-4B24E33C60D2}"/>
              </a:ext>
            </a:extLst>
          </p:cNvPr>
          <p:cNvSpPr>
            <a:spLocks noGrp="1"/>
          </p:cNvSpPr>
          <p:nvPr>
            <p:ph type="body" sz="quarter" idx="11"/>
          </p:nvPr>
        </p:nvSpPr>
        <p:spPr/>
        <p:txBody>
          <a:bodyPr>
            <a:normAutofit/>
          </a:bodyPr>
          <a:lstStyle/>
          <a:p>
            <a:pPr algn="ctr"/>
            <a:r>
              <a:rPr lang="en-US" sz="2000" dirty="0" err="1"/>
              <a:t>Aqui</a:t>
            </a:r>
            <a:r>
              <a:rPr lang="en-US" sz="2000" dirty="0"/>
              <a:t> le </a:t>
            </a:r>
            <a:r>
              <a:rPr lang="en-US" sz="2000" dirty="0" err="1"/>
              <a:t>vamos</a:t>
            </a:r>
            <a:r>
              <a:rPr lang="en-US" sz="2000" dirty="0"/>
              <a:t> a </a:t>
            </a:r>
            <a:r>
              <a:rPr lang="en-US" sz="2000" dirty="0" err="1"/>
              <a:t>demonstrar</a:t>
            </a:r>
            <a:r>
              <a:rPr lang="en-US" sz="2000" dirty="0"/>
              <a:t> </a:t>
            </a:r>
            <a:r>
              <a:rPr lang="en-US" sz="2000" dirty="0" err="1"/>
              <a:t>donde</a:t>
            </a:r>
            <a:r>
              <a:rPr lang="en-US" sz="2000" dirty="0"/>
              <a:t> </a:t>
            </a:r>
            <a:r>
              <a:rPr lang="en-US" sz="2000" dirty="0" err="1"/>
              <a:t>puede</a:t>
            </a:r>
            <a:r>
              <a:rPr lang="en-US" sz="2000" dirty="0"/>
              <a:t> </a:t>
            </a:r>
            <a:r>
              <a:rPr lang="en-US" sz="2000" dirty="0" err="1"/>
              <a:t>usted</a:t>
            </a:r>
            <a:r>
              <a:rPr lang="en-US" sz="2000" dirty="0"/>
              <a:t> </a:t>
            </a:r>
            <a:r>
              <a:rPr lang="en-US" sz="2000" dirty="0" err="1"/>
              <a:t>fijarse</a:t>
            </a:r>
            <a:r>
              <a:rPr lang="en-US" sz="2000" dirty="0"/>
              <a:t> </a:t>
            </a:r>
            <a:r>
              <a:rPr lang="en-US" sz="2000" dirty="0" err="1"/>
              <a:t>el</a:t>
            </a:r>
            <a:r>
              <a:rPr lang="en-US" sz="2000" dirty="0"/>
              <a:t> </a:t>
            </a:r>
            <a:r>
              <a:rPr lang="en-US" sz="2000" dirty="0" err="1"/>
              <a:t>horario</a:t>
            </a:r>
            <a:r>
              <a:rPr lang="en-US" sz="2000" dirty="0"/>
              <a:t> de </a:t>
            </a:r>
            <a:r>
              <a:rPr lang="en-US" sz="2000" dirty="0" err="1"/>
              <a:t>alimentos</a:t>
            </a:r>
            <a:r>
              <a:rPr lang="en-US" sz="2000" dirty="0"/>
              <a:t>. Para </a:t>
            </a:r>
            <a:r>
              <a:rPr lang="en-US" sz="2000" dirty="0" err="1"/>
              <a:t>cada</a:t>
            </a:r>
            <a:r>
              <a:rPr lang="en-US" sz="2000" dirty="0"/>
              <a:t> </a:t>
            </a:r>
            <a:r>
              <a:rPr lang="en-US" sz="2000" dirty="0" err="1"/>
              <a:t>proveedor</a:t>
            </a:r>
            <a:r>
              <a:rPr lang="en-US" sz="2000" dirty="0"/>
              <a:t> es </a:t>
            </a:r>
            <a:r>
              <a:rPr lang="en-US" sz="2000" dirty="0" err="1"/>
              <a:t>diferente</a:t>
            </a:r>
            <a:r>
              <a:rPr lang="en-US" sz="2000" dirty="0"/>
              <a:t> </a:t>
            </a:r>
            <a:r>
              <a:rPr lang="en-US" sz="2000" dirty="0" err="1"/>
              <a:t>dependiendo</a:t>
            </a:r>
            <a:r>
              <a:rPr lang="en-US" sz="2000" dirty="0"/>
              <a:t> sus </a:t>
            </a:r>
            <a:r>
              <a:rPr lang="en-US" sz="2000" dirty="0" err="1"/>
              <a:t>horarios</a:t>
            </a:r>
            <a:r>
              <a:rPr lang="en-US" sz="2000" dirty="0"/>
              <a:t>. </a:t>
            </a:r>
          </a:p>
          <a:p>
            <a:pPr algn="ctr"/>
            <a:endParaRPr lang="en-US" sz="2000" dirty="0"/>
          </a:p>
          <a:p>
            <a:pPr algn="ctr"/>
            <a:r>
              <a:rPr lang="en-US" sz="2000" dirty="0"/>
              <a:t>Si por </a:t>
            </a:r>
            <a:r>
              <a:rPr lang="en-US" sz="2000" dirty="0" err="1"/>
              <a:t>alguna</a:t>
            </a:r>
            <a:r>
              <a:rPr lang="en-US" sz="2000" dirty="0"/>
              <a:t> razon a </a:t>
            </a:r>
            <a:r>
              <a:rPr lang="en-US" sz="2000" dirty="0" err="1"/>
              <a:t>usted</a:t>
            </a:r>
            <a:r>
              <a:rPr lang="en-US" sz="2000" dirty="0"/>
              <a:t> no le </a:t>
            </a:r>
            <a:r>
              <a:rPr lang="en-US" sz="2000" dirty="0" err="1"/>
              <a:t>favorese</a:t>
            </a:r>
            <a:r>
              <a:rPr lang="en-US" sz="2000" dirty="0"/>
              <a:t> </a:t>
            </a:r>
            <a:r>
              <a:rPr lang="en-US" sz="2000" dirty="0" err="1"/>
              <a:t>su</a:t>
            </a:r>
            <a:r>
              <a:rPr lang="en-US" sz="2000" dirty="0"/>
              <a:t> </a:t>
            </a:r>
            <a:r>
              <a:rPr lang="en-US" sz="2000" dirty="0" err="1"/>
              <a:t>horario</a:t>
            </a:r>
            <a:r>
              <a:rPr lang="en-US" sz="2000" dirty="0"/>
              <a:t> </a:t>
            </a:r>
            <a:r>
              <a:rPr lang="en-US" sz="2000" dirty="0" err="1"/>
              <a:t>puede</a:t>
            </a:r>
            <a:r>
              <a:rPr lang="en-US" sz="2000" dirty="0"/>
              <a:t> </a:t>
            </a:r>
            <a:r>
              <a:rPr lang="en-US" sz="2000" dirty="0" err="1"/>
              <a:t>comunicarse</a:t>
            </a:r>
            <a:r>
              <a:rPr lang="en-US" sz="2000" dirty="0"/>
              <a:t> con </a:t>
            </a:r>
            <a:r>
              <a:rPr lang="en-US" sz="2000" dirty="0" err="1"/>
              <a:t>su</a:t>
            </a:r>
            <a:r>
              <a:rPr lang="en-US" sz="2000" dirty="0"/>
              <a:t> </a:t>
            </a:r>
            <a:r>
              <a:rPr lang="en-US" sz="2000" dirty="0" err="1"/>
              <a:t>especialista</a:t>
            </a:r>
            <a:r>
              <a:rPr lang="en-US" sz="2000" dirty="0"/>
              <a:t> para </a:t>
            </a:r>
            <a:r>
              <a:rPr lang="en-US" sz="2000" dirty="0" err="1"/>
              <a:t>hacer</a:t>
            </a:r>
            <a:r>
              <a:rPr lang="en-US" sz="2000" dirty="0"/>
              <a:t> </a:t>
            </a:r>
            <a:r>
              <a:rPr lang="en-US" sz="2000" dirty="0" err="1"/>
              <a:t>cambios</a:t>
            </a:r>
            <a:r>
              <a:rPr lang="en-US" sz="2000" dirty="0"/>
              <a:t>.</a:t>
            </a:r>
          </a:p>
          <a:p>
            <a:pPr algn="ctr"/>
            <a:endParaRPr lang="en-US" sz="2000" dirty="0"/>
          </a:p>
          <a:p>
            <a:pPr algn="ctr"/>
            <a:r>
              <a:rPr lang="en-US" sz="2000" dirty="0" err="1"/>
              <a:t>Recuerde</a:t>
            </a:r>
            <a:r>
              <a:rPr lang="en-US" sz="2000" dirty="0"/>
              <a:t> que </a:t>
            </a:r>
            <a:r>
              <a:rPr lang="en-US" sz="2000" dirty="0" err="1"/>
              <a:t>usted</a:t>
            </a:r>
            <a:r>
              <a:rPr lang="en-US" sz="2000" dirty="0"/>
              <a:t> debe de </a:t>
            </a:r>
            <a:r>
              <a:rPr lang="en-US" sz="2000" dirty="0" err="1"/>
              <a:t>dar</a:t>
            </a:r>
            <a:r>
              <a:rPr lang="en-US" sz="2000" dirty="0"/>
              <a:t> los </a:t>
            </a:r>
            <a:r>
              <a:rPr lang="en-US" sz="2000" dirty="0" err="1"/>
              <a:t>alimentos</a:t>
            </a:r>
            <a:r>
              <a:rPr lang="en-US" sz="2000" dirty="0"/>
              <a:t> a los </a:t>
            </a:r>
            <a:r>
              <a:rPr lang="en-US" sz="2000" dirty="0" err="1"/>
              <a:t>pequeños</a:t>
            </a:r>
            <a:r>
              <a:rPr lang="en-US" sz="2000" dirty="0"/>
              <a:t> </a:t>
            </a:r>
            <a:r>
              <a:rPr lang="en-US" sz="2000" dirty="0" err="1"/>
              <a:t>en</a:t>
            </a:r>
            <a:r>
              <a:rPr lang="en-US" sz="2000" dirty="0"/>
              <a:t> </a:t>
            </a:r>
            <a:r>
              <a:rPr lang="en-US" sz="2000" dirty="0" err="1"/>
              <a:t>el</a:t>
            </a:r>
            <a:r>
              <a:rPr lang="en-US" sz="2000" dirty="0"/>
              <a:t> </a:t>
            </a:r>
            <a:r>
              <a:rPr lang="en-US" sz="2000" dirty="0" err="1"/>
              <a:t>horario</a:t>
            </a:r>
            <a:r>
              <a:rPr lang="en-US" sz="2000" dirty="0"/>
              <a:t> </a:t>
            </a:r>
            <a:r>
              <a:rPr lang="en-US" sz="2000" dirty="0" err="1"/>
              <a:t>indicado</a:t>
            </a:r>
            <a:r>
              <a:rPr lang="en-US" sz="2000" dirty="0"/>
              <a:t> </a:t>
            </a:r>
            <a:r>
              <a:rPr lang="en-US" sz="2000" dirty="0" err="1"/>
              <a:t>en</a:t>
            </a:r>
            <a:r>
              <a:rPr lang="en-US" sz="2000" dirty="0"/>
              <a:t> </a:t>
            </a:r>
            <a:r>
              <a:rPr lang="en-US" sz="2000" dirty="0" err="1"/>
              <a:t>su</a:t>
            </a:r>
            <a:r>
              <a:rPr lang="en-US" sz="2000" dirty="0"/>
              <a:t> </a:t>
            </a:r>
            <a:r>
              <a:rPr lang="en-US" sz="2000" dirty="0" err="1"/>
              <a:t>aplicacion</a:t>
            </a:r>
            <a:r>
              <a:rPr lang="en-US" sz="2000" dirty="0"/>
              <a:t>.</a:t>
            </a:r>
          </a:p>
        </p:txBody>
      </p:sp>
    </p:spTree>
    <p:extLst>
      <p:ext uri="{BB962C8B-B14F-4D97-AF65-F5344CB8AC3E}">
        <p14:creationId xmlns:p14="http://schemas.microsoft.com/office/powerpoint/2010/main" val="1507781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914399" y="276837"/>
            <a:ext cx="6652471" cy="811636"/>
          </a:xfrm>
        </p:spPr>
        <p:txBody>
          <a:bodyPr/>
          <a:lstStyle/>
          <a:p>
            <a:r>
              <a:rPr lang="en-US" dirty="0" err="1"/>
              <a:t>Bienvenidos</a:t>
            </a:r>
            <a:r>
              <a:rPr lang="en-US" dirty="0"/>
              <a:t> </a:t>
            </a:r>
            <a:r>
              <a:rPr lang="en-US" dirty="0" err="1"/>
              <a:t>Proveedores</a:t>
            </a:r>
            <a:r>
              <a:rPr lang="en-US" dirty="0"/>
              <a:t>!</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81511" y="1088473"/>
            <a:ext cx="6400800" cy="5161326"/>
          </a:xfrm>
        </p:spPr>
        <p:txBody>
          <a:bodyPr>
            <a:normAutofit/>
          </a:bodyPr>
          <a:lstStyle/>
          <a:p>
            <a:pPr marL="342900" indent="-342900" algn="l">
              <a:lnSpc>
                <a:spcPts val="2800"/>
              </a:lnSpc>
              <a:buFont typeface="Arial" panose="020B0604020202020204" pitchFamily="34" charset="0"/>
              <a:buChar char="•"/>
            </a:pPr>
            <a:r>
              <a:rPr lang="en-US" sz="1800" dirty="0" err="1"/>
              <a:t>Bienvenidos</a:t>
            </a:r>
            <a:r>
              <a:rPr lang="en-US" sz="1800" dirty="0"/>
              <a:t> al </a:t>
            </a:r>
            <a:r>
              <a:rPr lang="en-US" sz="1800" dirty="0" err="1"/>
              <a:t>entrenamiento</a:t>
            </a:r>
            <a:r>
              <a:rPr lang="en-US" sz="1800" dirty="0"/>
              <a:t> </a:t>
            </a:r>
            <a:r>
              <a:rPr lang="en-US" sz="1800" dirty="0" err="1"/>
              <a:t>anual</a:t>
            </a:r>
            <a:r>
              <a:rPr lang="en-US" sz="1800" dirty="0"/>
              <a:t> 2021.</a:t>
            </a:r>
          </a:p>
          <a:p>
            <a:pPr marL="342900" indent="-342900" algn="l">
              <a:lnSpc>
                <a:spcPts val="2800"/>
              </a:lnSpc>
              <a:buFont typeface="Arial" panose="020B0604020202020204" pitchFamily="34" charset="0"/>
              <a:buChar char="•"/>
            </a:pPr>
            <a:r>
              <a:rPr lang="en-US" dirty="0" err="1"/>
              <a:t>Presentadores</a:t>
            </a:r>
            <a:r>
              <a:rPr lang="en-US" dirty="0"/>
              <a:t> </a:t>
            </a:r>
            <a:r>
              <a:rPr lang="en-US" dirty="0" err="1"/>
              <a:t>Publicos</a:t>
            </a:r>
            <a:endParaRPr lang="en-US" sz="1800" dirty="0"/>
          </a:p>
          <a:p>
            <a:pPr marL="342900" indent="-342900" algn="l">
              <a:lnSpc>
                <a:spcPts val="2800"/>
              </a:lnSpc>
              <a:buFont typeface="Arial" panose="020B0604020202020204" pitchFamily="34" charset="0"/>
              <a:buChar char="•"/>
            </a:pPr>
            <a:r>
              <a:rPr lang="en-US" dirty="0" err="1"/>
              <a:t>Requerimientos</a:t>
            </a:r>
            <a:r>
              <a:rPr lang="en-US" dirty="0"/>
              <a:t> del </a:t>
            </a:r>
            <a:r>
              <a:rPr lang="en-US" dirty="0" err="1"/>
              <a:t>Programa</a:t>
            </a:r>
            <a:r>
              <a:rPr lang="en-US" dirty="0"/>
              <a:t> de </a:t>
            </a:r>
            <a:r>
              <a:rPr lang="en-US" dirty="0" err="1"/>
              <a:t>Nutricion</a:t>
            </a:r>
            <a:r>
              <a:rPr lang="en-US" dirty="0"/>
              <a:t> (ADE)</a:t>
            </a:r>
            <a:r>
              <a:rPr lang="en-US" sz="1800" dirty="0"/>
              <a:t>: </a:t>
            </a:r>
          </a:p>
          <a:p>
            <a:pPr marL="800100" lvl="1" indent="-342900">
              <a:lnSpc>
                <a:spcPts val="2800"/>
              </a:lnSpc>
              <a:buFont typeface="Courier New" panose="02070309020205020404" pitchFamily="49" charset="0"/>
              <a:buChar char="o"/>
            </a:pPr>
            <a:r>
              <a:rPr lang="en-US" sz="1800" dirty="0"/>
              <a:t>Derecho </a:t>
            </a:r>
            <a:r>
              <a:rPr lang="en-US" sz="1800" dirty="0" err="1"/>
              <a:t>civiles</a:t>
            </a:r>
            <a:endParaRPr lang="en-US" sz="1800" dirty="0"/>
          </a:p>
          <a:p>
            <a:pPr marL="742950" lvl="1" indent="-285750" algn="l">
              <a:lnSpc>
                <a:spcPts val="2800"/>
              </a:lnSpc>
              <a:buFont typeface="Courier New" panose="02070309020205020404" pitchFamily="49" charset="0"/>
              <a:buChar char="o"/>
            </a:pPr>
            <a:r>
              <a:rPr lang="en-US" sz="1800" dirty="0" err="1">
                <a:solidFill>
                  <a:schemeClr val="tx1">
                    <a:lumMod val="75000"/>
                    <a:lumOff val="25000"/>
                  </a:schemeClr>
                </a:solidFill>
              </a:rPr>
              <a:t>Publicaciones</a:t>
            </a:r>
            <a:r>
              <a:rPr lang="en-US" sz="1800" dirty="0">
                <a:solidFill>
                  <a:schemeClr val="tx1">
                    <a:lumMod val="75000"/>
                    <a:lumOff val="25000"/>
                  </a:schemeClr>
                </a:solidFill>
              </a:rPr>
              <a:t> </a:t>
            </a:r>
            <a:r>
              <a:rPr lang="en-US" sz="1800" dirty="0" err="1">
                <a:solidFill>
                  <a:schemeClr val="tx1">
                    <a:lumMod val="75000"/>
                    <a:lumOff val="25000"/>
                  </a:schemeClr>
                </a:solidFill>
              </a:rPr>
              <a:t>requeridas</a:t>
            </a:r>
            <a:endParaRPr lang="en-US" sz="1800" dirty="0">
              <a:solidFill>
                <a:schemeClr val="tx1">
                  <a:lumMod val="75000"/>
                  <a:lumOff val="25000"/>
                </a:schemeClr>
              </a:solidFill>
            </a:endParaRPr>
          </a:p>
          <a:p>
            <a:pPr marL="742950" lvl="1" indent="-285750" algn="l">
              <a:lnSpc>
                <a:spcPts val="2800"/>
              </a:lnSpc>
              <a:buFont typeface="Courier New" panose="02070309020205020404" pitchFamily="49" charset="0"/>
              <a:buChar char="o"/>
            </a:pPr>
            <a:r>
              <a:rPr lang="en-US" sz="1800" dirty="0" err="1">
                <a:solidFill>
                  <a:schemeClr val="tx1">
                    <a:lumMod val="75000"/>
                    <a:lumOff val="25000"/>
                  </a:schemeClr>
                </a:solidFill>
              </a:rPr>
              <a:t>Mantenimiento</a:t>
            </a:r>
            <a:r>
              <a:rPr lang="en-US" sz="1800" dirty="0">
                <a:solidFill>
                  <a:schemeClr val="tx1">
                    <a:lumMod val="75000"/>
                    <a:lumOff val="25000"/>
                  </a:schemeClr>
                </a:solidFill>
              </a:rPr>
              <a:t> de </a:t>
            </a:r>
            <a:r>
              <a:rPr lang="en-US" sz="1800" dirty="0" err="1">
                <a:solidFill>
                  <a:schemeClr val="tx1">
                    <a:lumMod val="75000"/>
                    <a:lumOff val="25000"/>
                  </a:schemeClr>
                </a:solidFill>
              </a:rPr>
              <a:t>registros</a:t>
            </a:r>
            <a:endParaRPr lang="en-US" sz="1800" dirty="0">
              <a:solidFill>
                <a:schemeClr val="tx1">
                  <a:lumMod val="75000"/>
                  <a:lumOff val="25000"/>
                </a:schemeClr>
              </a:solidFill>
            </a:endParaRPr>
          </a:p>
          <a:p>
            <a:pPr marL="742950" lvl="1" indent="-285750" algn="l">
              <a:lnSpc>
                <a:spcPts val="2800"/>
              </a:lnSpc>
              <a:buFont typeface="Courier New" panose="02070309020205020404" pitchFamily="49" charset="0"/>
              <a:buChar char="o"/>
            </a:pPr>
            <a:r>
              <a:rPr lang="en-US" sz="1800" dirty="0" err="1">
                <a:solidFill>
                  <a:schemeClr val="tx1">
                    <a:lumMod val="75000"/>
                    <a:lumOff val="25000"/>
                  </a:schemeClr>
                </a:solidFill>
              </a:rPr>
              <a:t>Presentacion</a:t>
            </a:r>
            <a:r>
              <a:rPr lang="en-US" sz="1800" dirty="0">
                <a:solidFill>
                  <a:schemeClr val="tx1">
                    <a:lumMod val="75000"/>
                    <a:lumOff val="25000"/>
                  </a:schemeClr>
                </a:solidFill>
              </a:rPr>
              <a:t> de </a:t>
            </a:r>
            <a:r>
              <a:rPr lang="en-US" sz="1800" dirty="0" err="1">
                <a:solidFill>
                  <a:schemeClr val="tx1">
                    <a:lumMod val="75000"/>
                    <a:lumOff val="25000"/>
                  </a:schemeClr>
                </a:solidFill>
              </a:rPr>
              <a:t>reclamo</a:t>
            </a:r>
            <a:endParaRPr lang="en-US" sz="1800" dirty="0">
              <a:solidFill>
                <a:schemeClr val="tx1">
                  <a:lumMod val="75000"/>
                  <a:lumOff val="25000"/>
                </a:schemeClr>
              </a:solidFill>
            </a:endParaRPr>
          </a:p>
          <a:p>
            <a:pPr marL="742950" lvl="1" indent="-285750" algn="l">
              <a:lnSpc>
                <a:spcPts val="2800"/>
              </a:lnSpc>
              <a:buFont typeface="Courier New" panose="02070309020205020404" pitchFamily="49" charset="0"/>
              <a:buChar char="o"/>
            </a:pPr>
            <a:r>
              <a:rPr lang="en-US" sz="1800" dirty="0" err="1">
                <a:solidFill>
                  <a:schemeClr val="tx1">
                    <a:lumMod val="75000"/>
                    <a:lumOff val="25000"/>
                  </a:schemeClr>
                </a:solidFill>
              </a:rPr>
              <a:t>Horario</a:t>
            </a:r>
            <a:r>
              <a:rPr lang="en-US" sz="1800" dirty="0">
                <a:solidFill>
                  <a:schemeClr val="tx1">
                    <a:lumMod val="75000"/>
                    <a:lumOff val="25000"/>
                  </a:schemeClr>
                </a:solidFill>
              </a:rPr>
              <a:t> de </a:t>
            </a:r>
            <a:r>
              <a:rPr lang="en-US" sz="1800" dirty="0" err="1">
                <a:solidFill>
                  <a:schemeClr val="tx1">
                    <a:lumMod val="75000"/>
                    <a:lumOff val="25000"/>
                  </a:schemeClr>
                </a:solidFill>
              </a:rPr>
              <a:t>comidas</a:t>
            </a:r>
            <a:endParaRPr lang="en-US" sz="1800" dirty="0">
              <a:solidFill>
                <a:schemeClr val="tx1">
                  <a:lumMod val="75000"/>
                  <a:lumOff val="25000"/>
                </a:schemeClr>
              </a:solidFill>
            </a:endParaRPr>
          </a:p>
          <a:p>
            <a:pPr marL="742950" lvl="1" indent="-285750" algn="l">
              <a:lnSpc>
                <a:spcPts val="2800"/>
              </a:lnSpc>
              <a:buFont typeface="Courier New" panose="02070309020205020404" pitchFamily="49" charset="0"/>
              <a:buChar char="o"/>
            </a:pPr>
            <a:r>
              <a:rPr lang="en-US" sz="1800" dirty="0" err="1">
                <a:solidFill>
                  <a:schemeClr val="tx1">
                    <a:lumMod val="75000"/>
                    <a:lumOff val="25000"/>
                  </a:schemeClr>
                </a:solidFill>
              </a:rPr>
              <a:t>Salud</a:t>
            </a:r>
            <a:r>
              <a:rPr lang="en-US" sz="1800" dirty="0">
                <a:solidFill>
                  <a:schemeClr val="tx1">
                    <a:lumMod val="75000"/>
                    <a:lumOff val="25000"/>
                  </a:schemeClr>
                </a:solidFill>
              </a:rPr>
              <a:t> y </a:t>
            </a:r>
            <a:r>
              <a:rPr lang="en-US" sz="1800" dirty="0" err="1">
                <a:solidFill>
                  <a:schemeClr val="tx1">
                    <a:lumMod val="75000"/>
                    <a:lumOff val="25000"/>
                  </a:schemeClr>
                </a:solidFill>
              </a:rPr>
              <a:t>seguridad</a:t>
            </a:r>
            <a:r>
              <a:rPr lang="en-US" sz="1800" dirty="0">
                <a:solidFill>
                  <a:schemeClr val="tx1">
                    <a:lumMod val="75000"/>
                    <a:lumOff val="25000"/>
                  </a:schemeClr>
                </a:solidFill>
              </a:rPr>
              <a:t> </a:t>
            </a:r>
            <a:r>
              <a:rPr lang="en-US" sz="1800" dirty="0" err="1">
                <a:solidFill>
                  <a:schemeClr val="tx1">
                    <a:lumMod val="75000"/>
                    <a:lumOff val="25000"/>
                  </a:schemeClr>
                </a:solidFill>
              </a:rPr>
              <a:t>alimenticia</a:t>
            </a:r>
            <a:endParaRPr lang="en-US" sz="1800" dirty="0">
              <a:solidFill>
                <a:schemeClr val="tx1">
                  <a:lumMod val="75000"/>
                  <a:lumOff val="25000"/>
                </a:schemeClr>
              </a:solidFill>
            </a:endParaRPr>
          </a:p>
          <a:p>
            <a:pPr marL="742950" lvl="1" indent="-285750" algn="l">
              <a:lnSpc>
                <a:spcPts val="2800"/>
              </a:lnSpc>
              <a:buFont typeface="Courier New" panose="02070309020205020404" pitchFamily="49" charset="0"/>
              <a:buChar char="o"/>
            </a:pPr>
            <a:r>
              <a:rPr lang="en-US" sz="1800" dirty="0" err="1">
                <a:solidFill>
                  <a:schemeClr val="tx1">
                    <a:lumMod val="75000"/>
                    <a:lumOff val="25000"/>
                  </a:schemeClr>
                </a:solidFill>
              </a:rPr>
              <a:t>Procedimiento</a:t>
            </a:r>
            <a:r>
              <a:rPr lang="en-US" sz="1800" dirty="0">
                <a:solidFill>
                  <a:schemeClr val="tx1">
                    <a:lumMod val="75000"/>
                    <a:lumOff val="25000"/>
                  </a:schemeClr>
                </a:solidFill>
              </a:rPr>
              <a:t> de revision</a:t>
            </a:r>
          </a:p>
          <a:p>
            <a:pPr marL="742950" lvl="1" indent="-285750" algn="l">
              <a:lnSpc>
                <a:spcPts val="2800"/>
              </a:lnSpc>
              <a:buFont typeface="Courier New" panose="02070309020205020404" pitchFamily="49" charset="0"/>
              <a:buChar char="o"/>
            </a:pPr>
            <a:r>
              <a:rPr lang="en-US" sz="1800" dirty="0" err="1">
                <a:solidFill>
                  <a:schemeClr val="tx1">
                    <a:lumMod val="75000"/>
                    <a:lumOff val="25000"/>
                  </a:schemeClr>
                </a:solidFill>
              </a:rPr>
              <a:t>Archivos</a:t>
            </a:r>
            <a:r>
              <a:rPr lang="en-US" sz="1800" dirty="0">
                <a:solidFill>
                  <a:schemeClr val="tx1">
                    <a:lumMod val="75000"/>
                    <a:lumOff val="25000"/>
                  </a:schemeClr>
                </a:solidFill>
              </a:rPr>
              <a:t> (</a:t>
            </a:r>
            <a:r>
              <a:rPr lang="en-US" sz="1800" dirty="0" err="1">
                <a:solidFill>
                  <a:schemeClr val="tx1">
                    <a:lumMod val="75000"/>
                    <a:lumOff val="25000"/>
                  </a:schemeClr>
                </a:solidFill>
              </a:rPr>
              <a:t>copias</a:t>
            </a:r>
            <a:r>
              <a:rPr lang="en-US" sz="1800" dirty="0">
                <a:solidFill>
                  <a:schemeClr val="tx1">
                    <a:lumMod val="75000"/>
                    <a:lumOff val="25000"/>
                  </a:schemeClr>
                </a:solidFill>
              </a:rPr>
              <a:t>)</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Patron de </a:t>
            </a:r>
            <a:r>
              <a:rPr lang="en-US" sz="1800" dirty="0" err="1">
                <a:solidFill>
                  <a:schemeClr val="tx1">
                    <a:lumMod val="75000"/>
                    <a:lumOff val="25000"/>
                  </a:schemeClr>
                </a:solidFill>
              </a:rPr>
              <a:t>comidas</a:t>
            </a:r>
            <a:r>
              <a:rPr lang="en-US" sz="1800" dirty="0">
                <a:solidFill>
                  <a:schemeClr val="tx1">
                    <a:lumMod val="75000"/>
                    <a:lumOff val="25000"/>
                  </a:schemeClr>
                </a:solidFill>
              </a:rPr>
              <a:t>/</a:t>
            </a:r>
            <a:r>
              <a:rPr lang="en-US" sz="1800">
                <a:solidFill>
                  <a:schemeClr val="tx1">
                    <a:lumMod val="75000"/>
                    <a:lumOff val="25000"/>
                  </a:schemeClr>
                </a:solidFill>
              </a:rPr>
              <a:t>Reembolso</a:t>
            </a:r>
            <a:endParaRPr lang="en-US" sz="1800" dirty="0">
              <a:solidFill>
                <a:schemeClr val="tx1">
                  <a:lumMod val="75000"/>
                  <a:lumOff val="25000"/>
                </a:schemeClr>
              </a:solidFill>
            </a:endParaRPr>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4" name="Picture 6" descr="Happy Universal Children&amp;#39;s Day! - Child Rights Focus">
            <a:extLst>
              <a:ext uri="{FF2B5EF4-FFF2-40B4-BE49-F238E27FC236}">
                <a16:creationId xmlns:a16="http://schemas.microsoft.com/office/drawing/2014/main" id="{3FCDF76D-8E6B-4ED2-98C5-1606C9154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9717" y="1717515"/>
            <a:ext cx="3252133" cy="294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952327"/>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83409-BB37-418B-A26E-5F5EA5511CA0}"/>
              </a:ext>
            </a:extLst>
          </p:cNvPr>
          <p:cNvPicPr>
            <a:picLocks noChangeAspect="1"/>
          </p:cNvPicPr>
          <p:nvPr/>
        </p:nvPicPr>
        <p:blipFill rotWithShape="1">
          <a:blip r:embed="rId2"/>
          <a:srcRect l="23532" t="12355" r="24381" b="16575"/>
          <a:stretch/>
        </p:blipFill>
        <p:spPr>
          <a:xfrm>
            <a:off x="167780" y="0"/>
            <a:ext cx="11367082" cy="6795083"/>
          </a:xfrm>
          <a:prstGeom prst="rect">
            <a:avLst/>
          </a:prstGeom>
        </p:spPr>
      </p:pic>
      <p:sp>
        <p:nvSpPr>
          <p:cNvPr id="6" name="Arrow: Down 5">
            <a:extLst>
              <a:ext uri="{FF2B5EF4-FFF2-40B4-BE49-F238E27FC236}">
                <a16:creationId xmlns:a16="http://schemas.microsoft.com/office/drawing/2014/main" id="{B0B2257F-2B23-4FF2-B4C4-E4B43F113BC8}"/>
              </a:ext>
            </a:extLst>
          </p:cNvPr>
          <p:cNvSpPr/>
          <p:nvPr/>
        </p:nvSpPr>
        <p:spPr>
          <a:xfrm rot="3442245">
            <a:off x="4604284" y="135678"/>
            <a:ext cx="1636316" cy="253643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02C1811F-BDA6-4841-9BD9-C114FBFD7DAA}"/>
              </a:ext>
            </a:extLst>
          </p:cNvPr>
          <p:cNvSpPr/>
          <p:nvPr/>
        </p:nvSpPr>
        <p:spPr>
          <a:xfrm rot="5400000">
            <a:off x="3364156" y="3291383"/>
            <a:ext cx="1401331" cy="253643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2C8815-8E68-47C2-A4A0-0335026B0BD7}"/>
              </a:ext>
            </a:extLst>
          </p:cNvPr>
          <p:cNvSpPr txBox="1"/>
          <p:nvPr/>
        </p:nvSpPr>
        <p:spPr>
          <a:xfrm rot="19523651">
            <a:off x="4503491" y="1001786"/>
            <a:ext cx="2091537" cy="646331"/>
          </a:xfrm>
          <a:prstGeom prst="rect">
            <a:avLst/>
          </a:prstGeom>
          <a:noFill/>
        </p:spPr>
        <p:txBody>
          <a:bodyPr wrap="square" rtlCol="0">
            <a:spAutoFit/>
          </a:bodyPr>
          <a:lstStyle/>
          <a:p>
            <a:pPr algn="ctr"/>
            <a:r>
              <a:rPr lang="en-US" b="1" dirty="0">
                <a:solidFill>
                  <a:srgbClr val="00B0F0"/>
                </a:solidFill>
              </a:rPr>
              <a:t>Dias &amp; </a:t>
            </a:r>
            <a:r>
              <a:rPr lang="en-US" b="1" dirty="0" err="1">
                <a:solidFill>
                  <a:srgbClr val="00B0F0"/>
                </a:solidFill>
              </a:rPr>
              <a:t>Horario</a:t>
            </a:r>
            <a:r>
              <a:rPr lang="en-US" b="1" dirty="0">
                <a:solidFill>
                  <a:srgbClr val="00B0F0"/>
                </a:solidFill>
              </a:rPr>
              <a:t> </a:t>
            </a:r>
            <a:r>
              <a:rPr lang="en-US" b="1" dirty="0" err="1">
                <a:solidFill>
                  <a:srgbClr val="00B0F0"/>
                </a:solidFill>
              </a:rPr>
              <a:t>abierto</a:t>
            </a:r>
            <a:r>
              <a:rPr lang="en-US" b="1" dirty="0">
                <a:solidFill>
                  <a:srgbClr val="00B0F0"/>
                </a:solidFill>
              </a:rPr>
              <a:t> de </a:t>
            </a:r>
            <a:r>
              <a:rPr lang="en-US" b="1" dirty="0" err="1">
                <a:solidFill>
                  <a:srgbClr val="00B0F0"/>
                </a:solidFill>
              </a:rPr>
              <a:t>cuidado</a:t>
            </a:r>
            <a:endParaRPr lang="en-US" b="1" dirty="0">
              <a:solidFill>
                <a:srgbClr val="00B0F0"/>
              </a:solidFill>
            </a:endParaRPr>
          </a:p>
        </p:txBody>
      </p:sp>
      <p:sp>
        <p:nvSpPr>
          <p:cNvPr id="9" name="TextBox 8">
            <a:extLst>
              <a:ext uri="{FF2B5EF4-FFF2-40B4-BE49-F238E27FC236}">
                <a16:creationId xmlns:a16="http://schemas.microsoft.com/office/drawing/2014/main" id="{BF887C5C-AD5B-45DA-850E-C96646CFF873}"/>
              </a:ext>
            </a:extLst>
          </p:cNvPr>
          <p:cNvSpPr txBox="1"/>
          <p:nvPr/>
        </p:nvSpPr>
        <p:spPr>
          <a:xfrm>
            <a:off x="3078373" y="4374936"/>
            <a:ext cx="2344069" cy="369332"/>
          </a:xfrm>
          <a:prstGeom prst="rect">
            <a:avLst/>
          </a:prstGeom>
          <a:noFill/>
        </p:spPr>
        <p:txBody>
          <a:bodyPr wrap="square" rtlCol="0">
            <a:spAutoFit/>
          </a:bodyPr>
          <a:lstStyle/>
          <a:p>
            <a:pPr algn="ctr"/>
            <a:r>
              <a:rPr lang="en-US" b="1" dirty="0" err="1">
                <a:solidFill>
                  <a:srgbClr val="00B0F0"/>
                </a:solidFill>
              </a:rPr>
              <a:t>Horario</a:t>
            </a:r>
            <a:r>
              <a:rPr lang="en-US" b="1" dirty="0">
                <a:solidFill>
                  <a:srgbClr val="00B0F0"/>
                </a:solidFill>
              </a:rPr>
              <a:t> de </a:t>
            </a:r>
            <a:r>
              <a:rPr lang="en-US" b="1" dirty="0" err="1">
                <a:solidFill>
                  <a:srgbClr val="00B0F0"/>
                </a:solidFill>
              </a:rPr>
              <a:t>Comidas</a:t>
            </a:r>
            <a:endParaRPr lang="en-US" b="1" dirty="0">
              <a:solidFill>
                <a:srgbClr val="00B0F0"/>
              </a:solidFill>
            </a:endParaRPr>
          </a:p>
        </p:txBody>
      </p:sp>
    </p:spTree>
    <p:extLst>
      <p:ext uri="{BB962C8B-B14F-4D97-AF65-F5344CB8AC3E}">
        <p14:creationId xmlns:p14="http://schemas.microsoft.com/office/powerpoint/2010/main" val="3646779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74CE-793E-423E-9D46-1C3435CAED67}"/>
              </a:ext>
            </a:extLst>
          </p:cNvPr>
          <p:cNvSpPr>
            <a:spLocks noGrp="1"/>
          </p:cNvSpPr>
          <p:nvPr>
            <p:ph type="title"/>
          </p:nvPr>
        </p:nvSpPr>
        <p:spPr/>
        <p:txBody>
          <a:bodyPr/>
          <a:lstStyle/>
          <a:p>
            <a:pPr algn="ctr"/>
            <a:r>
              <a:rPr lang="en-US" dirty="0" err="1"/>
              <a:t>Salud</a:t>
            </a:r>
            <a:r>
              <a:rPr lang="en-US" dirty="0"/>
              <a:t> y </a:t>
            </a:r>
            <a:r>
              <a:rPr lang="en-US" dirty="0" err="1"/>
              <a:t>seguridad</a:t>
            </a:r>
            <a:r>
              <a:rPr lang="en-US" dirty="0"/>
              <a:t> </a:t>
            </a:r>
            <a:r>
              <a:rPr lang="en-US" dirty="0" err="1"/>
              <a:t>alimenticia</a:t>
            </a:r>
            <a:endParaRPr lang="en-US" dirty="0"/>
          </a:p>
        </p:txBody>
      </p:sp>
      <p:sp>
        <p:nvSpPr>
          <p:cNvPr id="3" name="Text Placeholder 2">
            <a:extLst>
              <a:ext uri="{FF2B5EF4-FFF2-40B4-BE49-F238E27FC236}">
                <a16:creationId xmlns:a16="http://schemas.microsoft.com/office/drawing/2014/main" id="{0DC631CD-E6CB-408B-82A1-7ECA37B781DE}"/>
              </a:ext>
            </a:extLst>
          </p:cNvPr>
          <p:cNvSpPr>
            <a:spLocks noGrp="1"/>
          </p:cNvSpPr>
          <p:nvPr>
            <p:ph type="body" sz="quarter" idx="11"/>
          </p:nvPr>
        </p:nvSpPr>
        <p:spPr>
          <a:xfrm>
            <a:off x="2121994" y="3213319"/>
            <a:ext cx="7772402" cy="2996379"/>
          </a:xfrm>
        </p:spPr>
        <p:txBody>
          <a:bodyPr>
            <a:normAutofit/>
          </a:bodyPr>
          <a:lstStyle/>
          <a:p>
            <a:pPr algn="ctr"/>
            <a:r>
              <a:rPr lang="es-ES" sz="2400" dirty="0"/>
              <a:t>Proveedores de hogares de cuidado que participan en el Programa de Alimentos deben cumplir con los estándares de salud y seguridad estatales o/y locales.</a:t>
            </a:r>
          </a:p>
          <a:p>
            <a:pPr algn="ctr"/>
            <a:endParaRPr lang="en-US" sz="2400" dirty="0"/>
          </a:p>
        </p:txBody>
      </p:sp>
    </p:spTree>
    <p:extLst>
      <p:ext uri="{BB962C8B-B14F-4D97-AF65-F5344CB8AC3E}">
        <p14:creationId xmlns:p14="http://schemas.microsoft.com/office/powerpoint/2010/main" val="2815257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A09514-F897-4EC9-9F65-4D39C61A449D}"/>
              </a:ext>
            </a:extLst>
          </p:cNvPr>
          <p:cNvSpPr>
            <a:spLocks noGrp="1"/>
          </p:cNvSpPr>
          <p:nvPr>
            <p:ph type="body" sz="quarter" idx="11"/>
          </p:nvPr>
        </p:nvSpPr>
        <p:spPr>
          <a:xfrm>
            <a:off x="629174" y="113252"/>
            <a:ext cx="4144162" cy="6644080"/>
          </a:xfrm>
        </p:spPr>
        <p:txBody>
          <a:bodyPr>
            <a:normAutofit/>
          </a:bodyPr>
          <a:lstStyle/>
          <a:p>
            <a:pPr algn="ctr"/>
            <a:r>
              <a:rPr lang="en-US" sz="2400" b="1" dirty="0" err="1">
                <a:solidFill>
                  <a:schemeClr val="tx2"/>
                </a:solidFill>
              </a:rPr>
              <a:t>Seguridad</a:t>
            </a:r>
            <a:r>
              <a:rPr lang="en-US" sz="2400" b="1" dirty="0">
                <a:solidFill>
                  <a:schemeClr val="tx2"/>
                </a:solidFill>
              </a:rPr>
              <a:t> Alimentaria y </a:t>
            </a:r>
            <a:r>
              <a:rPr lang="en-US" sz="2400" b="1" dirty="0" err="1">
                <a:solidFill>
                  <a:schemeClr val="tx2"/>
                </a:solidFill>
              </a:rPr>
              <a:t>Cumplimiento</a:t>
            </a:r>
            <a:endParaRPr lang="en-US" sz="2400" b="1" dirty="0">
              <a:solidFill>
                <a:schemeClr val="tx2"/>
              </a:solidFill>
            </a:endParaRPr>
          </a:p>
          <a:p>
            <a:pPr algn="ctr"/>
            <a:endParaRPr lang="en-US" sz="1000" b="1" dirty="0"/>
          </a:p>
          <a:p>
            <a:pPr algn="ctr"/>
            <a:r>
              <a:rPr lang="en-US" sz="2000" b="1" u="sng" dirty="0"/>
              <a:t>Cocina</a:t>
            </a:r>
          </a:p>
          <a:p>
            <a:pPr marL="342900" indent="-342900" algn="ctr">
              <a:buFont typeface="Wingdings" panose="05000000000000000000" pitchFamily="2" charset="2"/>
              <a:buChar char="§"/>
            </a:pPr>
            <a:r>
              <a:rPr lang="es-ES" dirty="0">
                <a:solidFill>
                  <a:schemeClr val="tx1"/>
                </a:solidFill>
              </a:rPr>
              <a:t>el refrigerador debe estar a 41 grados o menos y el congelador es de 0 grados o menos</a:t>
            </a:r>
          </a:p>
          <a:p>
            <a:pPr marL="342900" indent="-342900" algn="ctr">
              <a:buFont typeface="Wingdings" panose="05000000000000000000" pitchFamily="2" charset="2"/>
              <a:buChar char="§"/>
            </a:pPr>
            <a:r>
              <a:rPr lang="es-ES" dirty="0">
                <a:solidFill>
                  <a:schemeClr val="tx1"/>
                </a:solidFill>
              </a:rPr>
              <a:t>asegúrese de que el bote de basura tenga una tapa en todo momento</a:t>
            </a:r>
          </a:p>
          <a:p>
            <a:pPr marL="342900" indent="-342900" algn="ctr">
              <a:buFont typeface="Wingdings" panose="05000000000000000000" pitchFamily="2" charset="2"/>
              <a:buChar char="§"/>
            </a:pPr>
            <a:r>
              <a:rPr lang="es-ES" dirty="0">
                <a:solidFill>
                  <a:schemeClr val="tx1"/>
                </a:solidFill>
              </a:rPr>
              <a:t>limpieza (refrigerador limpio y sanitario)</a:t>
            </a:r>
          </a:p>
          <a:p>
            <a:pPr marL="342900" indent="-342900" algn="ctr">
              <a:buFont typeface="Wingdings" panose="05000000000000000000" pitchFamily="2" charset="2"/>
              <a:buChar char="§"/>
            </a:pPr>
            <a:r>
              <a:rPr lang="es-ES" dirty="0">
                <a:solidFill>
                  <a:schemeClr val="tx1"/>
                </a:solidFill>
              </a:rPr>
              <a:t>recuerde mantener todos los electrodomésticos, barras, pisos limpios y sin desorden</a:t>
            </a:r>
          </a:p>
          <a:p>
            <a:pPr marL="342900" indent="-342900" algn="ctr">
              <a:buFont typeface="Wingdings" panose="05000000000000000000" pitchFamily="2" charset="2"/>
              <a:buChar char="§"/>
            </a:pPr>
            <a:r>
              <a:rPr lang="es-ES" dirty="0">
                <a:solidFill>
                  <a:schemeClr val="tx1"/>
                </a:solidFill>
              </a:rPr>
              <a:t>todos los alimentos secos almacenados, los alimentos refrigerados y los alimentos congelados deben estar etiquetados y fechados, incluyendo las sobras</a:t>
            </a:r>
            <a:endParaRPr lang="en-US" dirty="0">
              <a:solidFill>
                <a:schemeClr val="tx1"/>
              </a:solidFill>
            </a:endParaRPr>
          </a:p>
          <a:p>
            <a:endParaRPr lang="en-US" b="1" dirty="0"/>
          </a:p>
        </p:txBody>
      </p:sp>
      <p:sp>
        <p:nvSpPr>
          <p:cNvPr id="4" name="Text Placeholder 2">
            <a:extLst>
              <a:ext uri="{FF2B5EF4-FFF2-40B4-BE49-F238E27FC236}">
                <a16:creationId xmlns:a16="http://schemas.microsoft.com/office/drawing/2014/main" id="{EA6E76B9-5919-4E02-9D54-3FEBB42BC06D}"/>
              </a:ext>
            </a:extLst>
          </p:cNvPr>
          <p:cNvSpPr txBox="1">
            <a:spLocks/>
          </p:cNvSpPr>
          <p:nvPr/>
        </p:nvSpPr>
        <p:spPr>
          <a:xfrm>
            <a:off x="7081706" y="109058"/>
            <a:ext cx="3783435" cy="66440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p:txBody>
      </p:sp>
      <p:sp>
        <p:nvSpPr>
          <p:cNvPr id="5" name="TextBox 4">
            <a:extLst>
              <a:ext uri="{FF2B5EF4-FFF2-40B4-BE49-F238E27FC236}">
                <a16:creationId xmlns:a16="http://schemas.microsoft.com/office/drawing/2014/main" id="{3E9EF675-2B9F-49DE-8178-42868621F835}"/>
              </a:ext>
            </a:extLst>
          </p:cNvPr>
          <p:cNvSpPr txBox="1"/>
          <p:nvPr/>
        </p:nvSpPr>
        <p:spPr>
          <a:xfrm>
            <a:off x="6803472" y="104862"/>
            <a:ext cx="4304950" cy="6817251"/>
          </a:xfrm>
          <a:prstGeom prst="rect">
            <a:avLst/>
          </a:prstGeom>
          <a:noFill/>
        </p:spPr>
        <p:txBody>
          <a:bodyPr wrap="square">
            <a:spAutoFit/>
          </a:bodyPr>
          <a:lstStyle/>
          <a:p>
            <a:pPr algn="ctr"/>
            <a:r>
              <a:rPr lang="en-US" sz="2400" b="1" dirty="0" err="1">
                <a:solidFill>
                  <a:schemeClr val="tx2"/>
                </a:solidFill>
              </a:rPr>
              <a:t>Salud</a:t>
            </a:r>
            <a:r>
              <a:rPr lang="en-US" sz="2400" b="1" dirty="0">
                <a:solidFill>
                  <a:schemeClr val="tx2"/>
                </a:solidFill>
              </a:rPr>
              <a:t> y </a:t>
            </a:r>
            <a:r>
              <a:rPr lang="en-US" sz="2400" b="1" dirty="0" err="1">
                <a:solidFill>
                  <a:schemeClr val="tx2"/>
                </a:solidFill>
              </a:rPr>
              <a:t>Seguridad</a:t>
            </a:r>
            <a:endParaRPr lang="en-US" sz="2400" b="1" dirty="0">
              <a:solidFill>
                <a:schemeClr val="tx2"/>
              </a:solidFill>
            </a:endParaRPr>
          </a:p>
          <a:p>
            <a:pPr algn="ctr"/>
            <a:endParaRPr lang="en-US" sz="2000" b="1" dirty="0">
              <a:solidFill>
                <a:schemeClr val="tx2"/>
              </a:solidFill>
            </a:endParaRPr>
          </a:p>
          <a:p>
            <a:pPr algn="ctr"/>
            <a:r>
              <a:rPr lang="en-US" sz="2000" b="1" u="sng" dirty="0" err="1">
                <a:solidFill>
                  <a:schemeClr val="bg1"/>
                </a:solidFill>
              </a:rPr>
              <a:t>En</a:t>
            </a:r>
            <a:r>
              <a:rPr lang="en-US" sz="2000" b="1" u="sng" dirty="0">
                <a:solidFill>
                  <a:schemeClr val="bg1"/>
                </a:solidFill>
              </a:rPr>
              <a:t> </a:t>
            </a:r>
            <a:r>
              <a:rPr lang="en-US" sz="2000" b="1" u="sng" dirty="0" err="1">
                <a:solidFill>
                  <a:schemeClr val="bg1"/>
                </a:solidFill>
              </a:rPr>
              <a:t>el</a:t>
            </a:r>
            <a:r>
              <a:rPr lang="en-US" sz="2000" b="1" u="sng" dirty="0">
                <a:solidFill>
                  <a:schemeClr val="bg1"/>
                </a:solidFill>
              </a:rPr>
              <a:t> </a:t>
            </a:r>
            <a:r>
              <a:rPr lang="en-US" sz="2000" b="1" u="sng" dirty="0" err="1">
                <a:solidFill>
                  <a:schemeClr val="bg1"/>
                </a:solidFill>
              </a:rPr>
              <a:t>Hogar</a:t>
            </a:r>
            <a:endParaRPr lang="en-US" sz="2000" b="1" u="sng" dirty="0">
              <a:solidFill>
                <a:schemeClr val="bg1"/>
              </a:solidFill>
            </a:endParaRPr>
          </a:p>
          <a:p>
            <a:pPr algn="ctr"/>
            <a:endParaRPr lang="en-US" sz="700" b="1" u="sng" dirty="0">
              <a:solidFill>
                <a:schemeClr val="bg1"/>
              </a:solidFill>
            </a:endParaRPr>
          </a:p>
          <a:p>
            <a:pPr marL="342900" indent="-342900" algn="ctr">
              <a:buFont typeface="Wingdings" panose="05000000000000000000" pitchFamily="2" charset="2"/>
              <a:buChar char="§"/>
            </a:pPr>
            <a:r>
              <a:rPr lang="es-ES" dirty="0"/>
              <a:t>por favor, recuerde eliminar cualquier peligro obvio (por ejemplo, cables colgantes, enchufes con tapones y cuchillos en el mostrador)</a:t>
            </a:r>
          </a:p>
          <a:p>
            <a:pPr algn="ctr"/>
            <a:endParaRPr lang="es-ES" sz="700" dirty="0"/>
          </a:p>
          <a:p>
            <a:pPr marL="342900" indent="-342900" algn="ctr">
              <a:buFont typeface="Wingdings" panose="05000000000000000000" pitchFamily="2" charset="2"/>
              <a:buChar char="§"/>
            </a:pPr>
            <a:r>
              <a:rPr lang="es-ES" dirty="0"/>
              <a:t>asegúrese de que todos los suministros de limpieza y materiales tóxicos se almacenan de forma segura</a:t>
            </a:r>
          </a:p>
          <a:p>
            <a:pPr algn="ctr"/>
            <a:endParaRPr lang="es-ES" sz="700" dirty="0"/>
          </a:p>
          <a:p>
            <a:pPr marL="342900" indent="-342900" algn="ctr">
              <a:buFont typeface="Wingdings" panose="05000000000000000000" pitchFamily="2" charset="2"/>
              <a:buChar char="§"/>
            </a:pPr>
            <a:r>
              <a:rPr lang="en-US" dirty="0"/>
              <a:t>detector de </a:t>
            </a:r>
            <a:r>
              <a:rPr lang="en-US" dirty="0" err="1"/>
              <a:t>monóxido</a:t>
            </a:r>
            <a:r>
              <a:rPr lang="en-US" dirty="0"/>
              <a:t> de </a:t>
            </a:r>
            <a:r>
              <a:rPr lang="en-US" dirty="0" err="1"/>
              <a:t>carbono</a:t>
            </a:r>
            <a:r>
              <a:rPr lang="en-US" dirty="0"/>
              <a:t> (</a:t>
            </a:r>
            <a:r>
              <a:rPr lang="en-US" dirty="0" err="1"/>
              <a:t>si</a:t>
            </a:r>
            <a:r>
              <a:rPr lang="en-US" dirty="0"/>
              <a:t> </a:t>
            </a:r>
            <a:r>
              <a:rPr lang="en-US" dirty="0" err="1"/>
              <a:t>procede</a:t>
            </a:r>
            <a:r>
              <a:rPr lang="en-US" dirty="0"/>
              <a:t>. Para </a:t>
            </a:r>
            <a:r>
              <a:rPr lang="en-US" dirty="0" err="1"/>
              <a:t>proveedores</a:t>
            </a:r>
            <a:r>
              <a:rPr lang="en-US" dirty="0"/>
              <a:t> con </a:t>
            </a:r>
            <a:r>
              <a:rPr lang="en-US" dirty="0" err="1"/>
              <a:t>servicios</a:t>
            </a:r>
            <a:r>
              <a:rPr lang="en-US" dirty="0"/>
              <a:t> </a:t>
            </a:r>
            <a:r>
              <a:rPr lang="en-US" dirty="0" err="1"/>
              <a:t>públicos</a:t>
            </a:r>
            <a:r>
              <a:rPr lang="en-US" dirty="0"/>
              <a:t> de gas)</a:t>
            </a:r>
          </a:p>
          <a:p>
            <a:pPr algn="ctr"/>
            <a:endParaRPr lang="en-US" sz="700" dirty="0"/>
          </a:p>
          <a:p>
            <a:pPr marL="342900" indent="-342900" algn="ctr">
              <a:buFont typeface="Wingdings" panose="05000000000000000000" pitchFamily="2" charset="2"/>
              <a:buChar char="§"/>
            </a:pPr>
            <a:r>
              <a:rPr lang="es-ES" dirty="0"/>
              <a:t>todos los perros deben tener vacunas &amp; permiso (si corresponde)</a:t>
            </a:r>
          </a:p>
          <a:p>
            <a:pPr algn="ctr"/>
            <a:endParaRPr lang="es-ES" sz="700" dirty="0"/>
          </a:p>
          <a:p>
            <a:pPr marL="342900" indent="-342900" algn="ctr">
              <a:buFont typeface="Wingdings" panose="05000000000000000000" pitchFamily="2" charset="2"/>
              <a:buChar char="§"/>
            </a:pPr>
            <a:r>
              <a:rPr lang="es-ES" dirty="0"/>
              <a:t>licencia de conducir, seguro de automóviles y registro de vehículos (si transporta niños)</a:t>
            </a:r>
          </a:p>
          <a:p>
            <a:pPr algn="ctr"/>
            <a:endParaRPr lang="es-ES" sz="800" dirty="0"/>
          </a:p>
          <a:p>
            <a:pPr marL="342900" indent="-342900" algn="ctr">
              <a:buFont typeface="Wingdings" panose="05000000000000000000" pitchFamily="2" charset="2"/>
              <a:buChar char="§"/>
            </a:pPr>
            <a:r>
              <a:rPr lang="es-ES" dirty="0"/>
              <a:t>permiso para transportar (el permiso del cuidador se desliza, si transporta a los niños)</a:t>
            </a:r>
            <a:endParaRPr lang="en-US" dirty="0"/>
          </a:p>
        </p:txBody>
      </p:sp>
      <p:pic>
        <p:nvPicPr>
          <p:cNvPr id="1026" name="Picture 2" descr="Gestion de Seguridad – Rio Blanco Ingeniería y Proyectos">
            <a:extLst>
              <a:ext uri="{FF2B5EF4-FFF2-40B4-BE49-F238E27FC236}">
                <a16:creationId xmlns:a16="http://schemas.microsoft.com/office/drawing/2014/main" id="{976C2795-3213-46AF-AFC4-1BF724E51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718" y="2500006"/>
            <a:ext cx="1362075"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396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84984-20E6-41A7-A490-5316509A0769}"/>
              </a:ext>
            </a:extLst>
          </p:cNvPr>
          <p:cNvPicPr>
            <a:picLocks noChangeAspect="1"/>
          </p:cNvPicPr>
          <p:nvPr/>
        </p:nvPicPr>
        <p:blipFill rotWithShape="1">
          <a:blip r:embed="rId2"/>
          <a:srcRect l="28515" t="18332" r="29766" b="5139"/>
          <a:stretch/>
        </p:blipFill>
        <p:spPr>
          <a:xfrm>
            <a:off x="2676526" y="76200"/>
            <a:ext cx="7115174" cy="6781800"/>
          </a:xfrm>
          <a:prstGeom prst="rect">
            <a:avLst/>
          </a:prstGeom>
        </p:spPr>
      </p:pic>
    </p:spTree>
    <p:extLst>
      <p:ext uri="{BB962C8B-B14F-4D97-AF65-F5344CB8AC3E}">
        <p14:creationId xmlns:p14="http://schemas.microsoft.com/office/powerpoint/2010/main" val="3045547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8F4A-3A36-41FA-8D9C-24E78D3FEB93}"/>
              </a:ext>
            </a:extLst>
          </p:cNvPr>
          <p:cNvSpPr>
            <a:spLocks noGrp="1"/>
          </p:cNvSpPr>
          <p:nvPr>
            <p:ph type="title"/>
          </p:nvPr>
        </p:nvSpPr>
        <p:spPr/>
        <p:txBody>
          <a:bodyPr/>
          <a:lstStyle/>
          <a:p>
            <a:r>
              <a:rPr lang="en-US" dirty="0" err="1"/>
              <a:t>Procedimiento</a:t>
            </a:r>
            <a:r>
              <a:rPr lang="en-US" dirty="0"/>
              <a:t> de revision</a:t>
            </a:r>
          </a:p>
        </p:txBody>
      </p:sp>
      <p:sp>
        <p:nvSpPr>
          <p:cNvPr id="3" name="Text Placeholder 2">
            <a:extLst>
              <a:ext uri="{FF2B5EF4-FFF2-40B4-BE49-F238E27FC236}">
                <a16:creationId xmlns:a16="http://schemas.microsoft.com/office/drawing/2014/main" id="{494DFF30-1A59-405C-898B-6E4CEC07134A}"/>
              </a:ext>
            </a:extLst>
          </p:cNvPr>
          <p:cNvSpPr>
            <a:spLocks noGrp="1"/>
          </p:cNvSpPr>
          <p:nvPr>
            <p:ph type="body" sz="quarter" idx="11"/>
          </p:nvPr>
        </p:nvSpPr>
        <p:spPr/>
        <p:txBody>
          <a:bodyPr>
            <a:normAutofit/>
          </a:bodyPr>
          <a:lstStyle/>
          <a:p>
            <a:pPr algn="ctr"/>
            <a:r>
              <a:rPr lang="en-US" sz="2400" dirty="0" err="1"/>
              <a:t>Recuerden</a:t>
            </a:r>
            <a:r>
              <a:rPr lang="en-US" sz="2400" dirty="0"/>
              <a:t> que las </a:t>
            </a:r>
            <a:r>
              <a:rPr lang="en-US" sz="2400" dirty="0" err="1"/>
              <a:t>visitas</a:t>
            </a:r>
            <a:r>
              <a:rPr lang="en-US" sz="2400" dirty="0"/>
              <a:t> son 3 </a:t>
            </a:r>
            <a:r>
              <a:rPr lang="en-US" sz="2400" dirty="0" err="1"/>
              <a:t>veces</a:t>
            </a:r>
            <a:r>
              <a:rPr lang="en-US" sz="2400" dirty="0"/>
              <a:t> al </a:t>
            </a:r>
            <a:r>
              <a:rPr lang="en-US" sz="2400" dirty="0" err="1"/>
              <a:t>año</a:t>
            </a:r>
            <a:r>
              <a:rPr lang="en-US" sz="2400" dirty="0"/>
              <a:t>, 1 </a:t>
            </a:r>
            <a:r>
              <a:rPr lang="en-US" sz="2400" dirty="0" err="1"/>
              <a:t>anunciada</a:t>
            </a:r>
            <a:r>
              <a:rPr lang="en-US" sz="2400" dirty="0"/>
              <a:t> 2 no </a:t>
            </a:r>
            <a:r>
              <a:rPr lang="en-US" sz="2400" dirty="0" err="1"/>
              <a:t>anunciadas</a:t>
            </a:r>
            <a:endParaRPr lang="en-US" sz="2400" dirty="0"/>
          </a:p>
          <a:p>
            <a:pPr algn="ctr"/>
            <a:endParaRPr lang="en-US" sz="2400" dirty="0"/>
          </a:p>
          <a:p>
            <a:pPr algn="ctr"/>
            <a:r>
              <a:rPr lang="en-US" sz="2400" dirty="0"/>
              <a:t>A </a:t>
            </a:r>
            <a:r>
              <a:rPr lang="en-US" sz="2400" dirty="0" err="1"/>
              <a:t>continuacion</a:t>
            </a:r>
            <a:r>
              <a:rPr lang="en-US" sz="2400" dirty="0"/>
              <a:t> </a:t>
            </a:r>
            <a:r>
              <a:rPr lang="en-US" sz="2400" dirty="0" err="1"/>
              <a:t>estara</a:t>
            </a:r>
            <a:r>
              <a:rPr lang="en-US" sz="2400" dirty="0"/>
              <a:t> la </a:t>
            </a:r>
            <a:r>
              <a:rPr lang="en-US" sz="2400" dirty="0" err="1"/>
              <a:t>lista</a:t>
            </a:r>
            <a:r>
              <a:rPr lang="en-US" sz="2400" dirty="0"/>
              <a:t> de lo que las </a:t>
            </a:r>
            <a:r>
              <a:rPr lang="en-US" sz="2400" dirty="0" err="1"/>
              <a:t>especialistas</a:t>
            </a:r>
            <a:r>
              <a:rPr lang="en-US" sz="2400" dirty="0"/>
              <a:t> </a:t>
            </a:r>
            <a:r>
              <a:rPr lang="en-US" sz="2400" dirty="0" err="1"/>
              <a:t>iran</a:t>
            </a:r>
            <a:r>
              <a:rPr lang="en-US" sz="2400" dirty="0"/>
              <a:t> a </a:t>
            </a:r>
            <a:r>
              <a:rPr lang="en-US" sz="2400" dirty="0" err="1"/>
              <a:t>ver</a:t>
            </a:r>
            <a:r>
              <a:rPr lang="en-US" sz="2400" dirty="0"/>
              <a:t> a </a:t>
            </a:r>
            <a:r>
              <a:rPr lang="en-US" sz="2400" dirty="0" err="1"/>
              <a:t>su</a:t>
            </a:r>
            <a:r>
              <a:rPr lang="en-US" sz="2400" dirty="0"/>
              <a:t> casa</a:t>
            </a:r>
          </a:p>
        </p:txBody>
      </p:sp>
    </p:spTree>
    <p:extLst>
      <p:ext uri="{BB962C8B-B14F-4D97-AF65-F5344CB8AC3E}">
        <p14:creationId xmlns:p14="http://schemas.microsoft.com/office/powerpoint/2010/main" val="1849207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0B43DD-75C9-4648-9837-96F7A17F76CC}"/>
              </a:ext>
            </a:extLst>
          </p:cNvPr>
          <p:cNvSpPr>
            <a:spLocks noGrp="1"/>
          </p:cNvSpPr>
          <p:nvPr>
            <p:ph type="body" sz="quarter" idx="11"/>
          </p:nvPr>
        </p:nvSpPr>
        <p:spPr>
          <a:xfrm>
            <a:off x="1468073" y="419450"/>
            <a:ext cx="9085277" cy="5563281"/>
          </a:xfrm>
        </p:spPr>
        <p:txBody>
          <a:bodyPr/>
          <a:lstStyle/>
          <a:p>
            <a:pPr marL="285750" indent="-285750" algn="ctr">
              <a:buFont typeface="Wingdings" panose="05000000000000000000" pitchFamily="2" charset="2"/>
              <a:buChar char="q"/>
            </a:pPr>
            <a:r>
              <a:rPr lang="en-US" sz="2400" dirty="0" err="1">
                <a:solidFill>
                  <a:schemeClr val="tx1"/>
                </a:solidFill>
              </a:rPr>
              <a:t>Niños</a:t>
            </a:r>
            <a:endParaRPr lang="en-US" sz="2400" dirty="0">
              <a:solidFill>
                <a:schemeClr val="tx1"/>
              </a:solidFill>
            </a:endParaRPr>
          </a:p>
          <a:p>
            <a:pPr marL="285750" indent="-285750" algn="ctr">
              <a:buFont typeface="Wingdings" panose="05000000000000000000" pitchFamily="2" charset="2"/>
              <a:buChar char="q"/>
            </a:pPr>
            <a:r>
              <a:rPr lang="en-US" sz="2400" dirty="0">
                <a:solidFill>
                  <a:schemeClr val="tx1"/>
                </a:solidFill>
              </a:rPr>
              <a:t>Menus al </a:t>
            </a:r>
            <a:r>
              <a:rPr lang="en-US" sz="2400" dirty="0" err="1">
                <a:solidFill>
                  <a:schemeClr val="tx1"/>
                </a:solidFill>
              </a:rPr>
              <a:t>dia</a:t>
            </a:r>
            <a:endParaRPr lang="en-US" sz="2400" dirty="0">
              <a:solidFill>
                <a:schemeClr val="tx1"/>
              </a:solidFill>
            </a:endParaRPr>
          </a:p>
          <a:p>
            <a:pPr marL="285750" indent="-285750" algn="ctr">
              <a:buFont typeface="Wingdings" panose="05000000000000000000" pitchFamily="2" charset="2"/>
              <a:buChar char="q"/>
            </a:pPr>
            <a:r>
              <a:rPr lang="en-US" sz="2400" dirty="0" err="1">
                <a:solidFill>
                  <a:schemeClr val="tx1"/>
                </a:solidFill>
              </a:rPr>
              <a:t>Firmas</a:t>
            </a:r>
            <a:r>
              <a:rPr lang="en-US" sz="2400" dirty="0">
                <a:solidFill>
                  <a:schemeClr val="tx1"/>
                </a:solidFill>
              </a:rPr>
              <a:t> al </a:t>
            </a:r>
            <a:r>
              <a:rPr lang="en-US" sz="2400" dirty="0" err="1">
                <a:solidFill>
                  <a:schemeClr val="tx1"/>
                </a:solidFill>
              </a:rPr>
              <a:t>dia</a:t>
            </a:r>
            <a:endParaRPr lang="en-US" sz="2400" dirty="0">
              <a:solidFill>
                <a:schemeClr val="tx1"/>
              </a:solidFill>
            </a:endParaRPr>
          </a:p>
          <a:p>
            <a:pPr marL="285750" indent="-285750" algn="ctr">
              <a:buFont typeface="Wingdings" panose="05000000000000000000" pitchFamily="2" charset="2"/>
              <a:buChar char="q"/>
            </a:pPr>
            <a:r>
              <a:rPr lang="en-US" sz="2400" dirty="0" err="1">
                <a:solidFill>
                  <a:schemeClr val="tx1"/>
                </a:solidFill>
              </a:rPr>
              <a:t>Archivo</a:t>
            </a:r>
            <a:endParaRPr lang="en-US" sz="2400" dirty="0">
              <a:solidFill>
                <a:schemeClr val="tx1"/>
              </a:solidFill>
            </a:endParaRPr>
          </a:p>
          <a:p>
            <a:pPr marL="285750" indent="-285750" algn="ctr">
              <a:buFont typeface="Wingdings" panose="05000000000000000000" pitchFamily="2" charset="2"/>
              <a:buChar char="q"/>
            </a:pPr>
            <a:r>
              <a:rPr lang="en-US" sz="2400" dirty="0">
                <a:solidFill>
                  <a:schemeClr val="tx1"/>
                </a:solidFill>
              </a:rPr>
              <a:t>CN Labels, </a:t>
            </a:r>
            <a:r>
              <a:rPr lang="en-US" sz="2400" dirty="0" err="1">
                <a:solidFill>
                  <a:schemeClr val="tx1"/>
                </a:solidFill>
              </a:rPr>
              <a:t>Recetas</a:t>
            </a:r>
            <a:r>
              <a:rPr lang="en-US" sz="2400" dirty="0">
                <a:solidFill>
                  <a:schemeClr val="tx1"/>
                </a:solidFill>
              </a:rPr>
              <a:t>, </a:t>
            </a:r>
            <a:r>
              <a:rPr lang="en-US" sz="2400" dirty="0" err="1">
                <a:solidFill>
                  <a:schemeClr val="tx1"/>
                </a:solidFill>
              </a:rPr>
              <a:t>comprobantes</a:t>
            </a:r>
            <a:r>
              <a:rPr lang="en-US" sz="2400" dirty="0">
                <a:solidFill>
                  <a:schemeClr val="tx1"/>
                </a:solidFill>
              </a:rPr>
              <a:t> de trigo, yogurt, cereal</a:t>
            </a:r>
          </a:p>
          <a:p>
            <a:pPr marL="285750" indent="-285750" algn="ctr">
              <a:buFont typeface="Wingdings" panose="05000000000000000000" pitchFamily="2" charset="2"/>
              <a:buChar char="q"/>
            </a:pPr>
            <a:r>
              <a:rPr lang="en-US" sz="2400" dirty="0" err="1">
                <a:solidFill>
                  <a:schemeClr val="tx1"/>
                </a:solidFill>
              </a:rPr>
              <a:t>Termometros</a:t>
            </a:r>
            <a:endParaRPr lang="en-US" sz="2400" dirty="0">
              <a:solidFill>
                <a:schemeClr val="tx1"/>
              </a:solidFill>
            </a:endParaRPr>
          </a:p>
          <a:p>
            <a:pPr marL="285750" indent="-285750" algn="ctr">
              <a:buFont typeface="Wingdings" panose="05000000000000000000" pitchFamily="2" charset="2"/>
              <a:buChar char="q"/>
            </a:pPr>
            <a:r>
              <a:rPr lang="en-US" sz="2400" dirty="0" err="1">
                <a:solidFill>
                  <a:schemeClr val="tx1"/>
                </a:solidFill>
              </a:rPr>
              <a:t>Bote</a:t>
            </a:r>
            <a:r>
              <a:rPr lang="en-US" sz="2400" dirty="0">
                <a:solidFill>
                  <a:schemeClr val="tx1"/>
                </a:solidFill>
              </a:rPr>
              <a:t> de </a:t>
            </a:r>
            <a:r>
              <a:rPr lang="en-US" sz="2400" dirty="0" err="1">
                <a:solidFill>
                  <a:schemeClr val="tx1"/>
                </a:solidFill>
              </a:rPr>
              <a:t>basura</a:t>
            </a:r>
            <a:r>
              <a:rPr lang="en-US" sz="2400" dirty="0">
                <a:solidFill>
                  <a:schemeClr val="tx1"/>
                </a:solidFill>
              </a:rPr>
              <a:t> con </a:t>
            </a:r>
            <a:r>
              <a:rPr lang="en-US" sz="2400" dirty="0" err="1">
                <a:solidFill>
                  <a:schemeClr val="tx1"/>
                </a:solidFill>
              </a:rPr>
              <a:t>tapadera</a:t>
            </a:r>
            <a:endParaRPr lang="en-US" sz="2400" dirty="0">
              <a:solidFill>
                <a:schemeClr val="tx1"/>
              </a:solidFill>
            </a:endParaRPr>
          </a:p>
          <a:p>
            <a:pPr marL="285750" indent="-285750" algn="ctr">
              <a:buFont typeface="Wingdings" panose="05000000000000000000" pitchFamily="2" charset="2"/>
              <a:buChar char="q"/>
            </a:pPr>
            <a:r>
              <a:rPr lang="en-US" sz="2400" dirty="0" err="1">
                <a:solidFill>
                  <a:schemeClr val="tx1"/>
                </a:solidFill>
              </a:rPr>
              <a:t>Extinguidor</a:t>
            </a:r>
            <a:endParaRPr lang="en-US" sz="2400" dirty="0">
              <a:solidFill>
                <a:schemeClr val="tx1"/>
              </a:solidFill>
            </a:endParaRPr>
          </a:p>
          <a:p>
            <a:pPr marL="285750" indent="-285750" algn="ctr">
              <a:buFont typeface="Wingdings" panose="05000000000000000000" pitchFamily="2" charset="2"/>
              <a:buChar char="q"/>
            </a:pPr>
            <a:r>
              <a:rPr lang="en-US" sz="2400" dirty="0" err="1">
                <a:solidFill>
                  <a:schemeClr val="tx1"/>
                </a:solidFill>
              </a:rPr>
              <a:t>Construyendo</a:t>
            </a:r>
            <a:r>
              <a:rPr lang="en-US" sz="2400" dirty="0">
                <a:solidFill>
                  <a:schemeClr val="tx1"/>
                </a:solidFill>
              </a:rPr>
              <a:t> para </a:t>
            </a:r>
            <a:r>
              <a:rPr lang="en-US" sz="2400" dirty="0" err="1">
                <a:solidFill>
                  <a:schemeClr val="tx1"/>
                </a:solidFill>
              </a:rPr>
              <a:t>el</a:t>
            </a:r>
            <a:r>
              <a:rPr lang="en-US" sz="2400" dirty="0">
                <a:solidFill>
                  <a:schemeClr val="tx1"/>
                </a:solidFill>
              </a:rPr>
              <a:t> </a:t>
            </a:r>
            <a:r>
              <a:rPr lang="en-US" sz="2400" dirty="0" err="1">
                <a:solidFill>
                  <a:schemeClr val="tx1"/>
                </a:solidFill>
              </a:rPr>
              <a:t>futuro</a:t>
            </a:r>
            <a:r>
              <a:rPr lang="en-US" sz="2400" dirty="0">
                <a:solidFill>
                  <a:schemeClr val="tx1"/>
                </a:solidFill>
              </a:rPr>
              <a:t>, WIC y plan de escape a la vista</a:t>
            </a:r>
          </a:p>
          <a:p>
            <a:pPr marL="285750" indent="-285750" algn="ctr">
              <a:buFont typeface="Wingdings" panose="05000000000000000000" pitchFamily="2" charset="2"/>
              <a:buChar char="q"/>
            </a:pPr>
            <a:r>
              <a:rPr lang="en-US" sz="2400" dirty="0" err="1">
                <a:solidFill>
                  <a:schemeClr val="tx1"/>
                </a:solidFill>
              </a:rPr>
              <a:t>Monoxido</a:t>
            </a:r>
            <a:r>
              <a:rPr lang="en-US" sz="2400" dirty="0">
                <a:solidFill>
                  <a:schemeClr val="tx1"/>
                </a:solidFill>
              </a:rPr>
              <a:t> de </a:t>
            </a:r>
            <a:r>
              <a:rPr lang="en-US" sz="2400" dirty="0" err="1">
                <a:solidFill>
                  <a:schemeClr val="tx1"/>
                </a:solidFill>
              </a:rPr>
              <a:t>carbono</a:t>
            </a:r>
            <a:r>
              <a:rPr lang="en-US" sz="2400" dirty="0">
                <a:solidFill>
                  <a:schemeClr val="tx1"/>
                </a:solidFill>
              </a:rPr>
              <a:t> (estufa gas)</a:t>
            </a:r>
          </a:p>
          <a:p>
            <a:pPr marL="285750" indent="-285750" algn="ctr">
              <a:buFont typeface="Wingdings" panose="05000000000000000000" pitchFamily="2" charset="2"/>
              <a:buChar char="q"/>
            </a:pPr>
            <a:r>
              <a:rPr lang="en-US" sz="2400" dirty="0" err="1">
                <a:solidFill>
                  <a:schemeClr val="tx1"/>
                </a:solidFill>
              </a:rPr>
              <a:t>Vacunas</a:t>
            </a:r>
            <a:r>
              <a:rPr lang="en-US" sz="2400" dirty="0">
                <a:solidFill>
                  <a:schemeClr val="tx1"/>
                </a:solidFill>
              </a:rPr>
              <a:t> de </a:t>
            </a:r>
            <a:r>
              <a:rPr lang="en-US" sz="2400" dirty="0" err="1">
                <a:solidFill>
                  <a:schemeClr val="tx1"/>
                </a:solidFill>
              </a:rPr>
              <a:t>mascotas</a:t>
            </a:r>
            <a:r>
              <a:rPr lang="en-US" sz="2400" dirty="0">
                <a:solidFill>
                  <a:schemeClr val="tx1"/>
                </a:solidFill>
              </a:rPr>
              <a:t> (</a:t>
            </a:r>
            <a:r>
              <a:rPr lang="en-US" sz="2400" dirty="0" err="1">
                <a:solidFill>
                  <a:schemeClr val="tx1"/>
                </a:solidFill>
              </a:rPr>
              <a:t>si</a:t>
            </a:r>
            <a:r>
              <a:rPr lang="en-US" sz="2400" dirty="0">
                <a:solidFill>
                  <a:schemeClr val="tx1"/>
                </a:solidFill>
              </a:rPr>
              <a:t> </a:t>
            </a:r>
            <a:r>
              <a:rPr lang="en-US" sz="2400" dirty="0" err="1">
                <a:solidFill>
                  <a:schemeClr val="tx1"/>
                </a:solidFill>
              </a:rPr>
              <a:t>tienen</a:t>
            </a:r>
            <a:r>
              <a:rPr lang="en-US" sz="2400" dirty="0">
                <a:solidFill>
                  <a:schemeClr val="tx1"/>
                </a:solidFill>
              </a:rPr>
              <a:t>)</a:t>
            </a:r>
          </a:p>
          <a:p>
            <a:pPr marL="285750" indent="-285750" algn="ctr">
              <a:buFont typeface="Wingdings" panose="05000000000000000000" pitchFamily="2" charset="2"/>
              <a:buChar char="q"/>
            </a:pPr>
            <a:r>
              <a:rPr lang="en-US" sz="2400" dirty="0" err="1">
                <a:solidFill>
                  <a:schemeClr val="tx1"/>
                </a:solidFill>
              </a:rPr>
              <a:t>Limpieza</a:t>
            </a:r>
            <a:r>
              <a:rPr lang="en-US" sz="2400" dirty="0">
                <a:solidFill>
                  <a:schemeClr val="tx1"/>
                </a:solidFill>
              </a:rPr>
              <a:t> general de la casa</a:t>
            </a:r>
          </a:p>
          <a:p>
            <a:pPr algn="ctr"/>
            <a:endParaRPr lang="en-US" sz="2000" dirty="0"/>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29501677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1904-1963-400B-9EA0-3ADF21BE9C60}"/>
              </a:ext>
            </a:extLst>
          </p:cNvPr>
          <p:cNvSpPr>
            <a:spLocks noGrp="1"/>
          </p:cNvSpPr>
          <p:nvPr>
            <p:ph type="title"/>
          </p:nvPr>
        </p:nvSpPr>
        <p:spPr>
          <a:xfrm>
            <a:off x="4795495" y="1318080"/>
            <a:ext cx="2601009" cy="685800"/>
          </a:xfrm>
        </p:spPr>
        <p:txBody>
          <a:bodyPr/>
          <a:lstStyle/>
          <a:p>
            <a:r>
              <a:rPr lang="en-US" dirty="0" err="1"/>
              <a:t>Archivos</a:t>
            </a:r>
            <a:endParaRPr lang="en-US" dirty="0"/>
          </a:p>
        </p:txBody>
      </p:sp>
      <p:sp>
        <p:nvSpPr>
          <p:cNvPr id="3" name="Text Placeholder 2">
            <a:extLst>
              <a:ext uri="{FF2B5EF4-FFF2-40B4-BE49-F238E27FC236}">
                <a16:creationId xmlns:a16="http://schemas.microsoft.com/office/drawing/2014/main" id="{5AA9859F-8AF3-40C0-84BE-33A9F9ECD25C}"/>
              </a:ext>
            </a:extLst>
          </p:cNvPr>
          <p:cNvSpPr>
            <a:spLocks noGrp="1"/>
          </p:cNvSpPr>
          <p:nvPr>
            <p:ph type="body" sz="quarter" idx="11"/>
          </p:nvPr>
        </p:nvSpPr>
        <p:spPr>
          <a:xfrm>
            <a:off x="2331720" y="2875914"/>
            <a:ext cx="7772401" cy="3657600"/>
          </a:xfrm>
        </p:spPr>
        <p:txBody>
          <a:bodyPr/>
          <a:lstStyle/>
          <a:p>
            <a:pPr algn="ctr"/>
            <a:r>
              <a:rPr lang="en-US" sz="2000" dirty="0"/>
              <a:t>Los </a:t>
            </a:r>
            <a:r>
              <a:rPr lang="en-US" sz="2000" dirty="0" err="1"/>
              <a:t>archivos</a:t>
            </a:r>
            <a:r>
              <a:rPr lang="en-US" sz="2000" dirty="0"/>
              <a:t> son </a:t>
            </a:r>
            <a:r>
              <a:rPr lang="en-US" sz="2000" dirty="0" err="1"/>
              <a:t>muy</a:t>
            </a:r>
            <a:r>
              <a:rPr lang="en-US" sz="2000" dirty="0"/>
              <a:t> </a:t>
            </a:r>
            <a:r>
              <a:rPr lang="en-US" sz="2000" dirty="0" err="1"/>
              <a:t>importantes</a:t>
            </a:r>
            <a:r>
              <a:rPr lang="en-US" sz="2000" dirty="0"/>
              <a:t>!</a:t>
            </a:r>
          </a:p>
          <a:p>
            <a:pPr algn="ctr"/>
            <a:endParaRPr lang="en-US" sz="2000" dirty="0"/>
          </a:p>
          <a:p>
            <a:pPr algn="ctr"/>
            <a:r>
              <a:rPr lang="en-US" sz="2000" dirty="0" err="1"/>
              <a:t>Usted</a:t>
            </a:r>
            <a:r>
              <a:rPr lang="en-US" sz="2000" dirty="0"/>
              <a:t> debe </a:t>
            </a:r>
            <a:r>
              <a:rPr lang="en-US" sz="2000" dirty="0" err="1"/>
              <a:t>tener</a:t>
            </a:r>
            <a:r>
              <a:rPr lang="en-US" sz="2000" dirty="0"/>
              <a:t> </a:t>
            </a:r>
            <a:r>
              <a:rPr lang="en-US" sz="2000" dirty="0" err="1"/>
              <a:t>su</a:t>
            </a:r>
            <a:r>
              <a:rPr lang="en-US" sz="2000" dirty="0"/>
              <a:t> </a:t>
            </a:r>
            <a:r>
              <a:rPr lang="en-US" sz="2000" dirty="0" err="1"/>
              <a:t>archivo</a:t>
            </a:r>
            <a:r>
              <a:rPr lang="en-US" sz="2000" dirty="0"/>
              <a:t>/</a:t>
            </a:r>
            <a:r>
              <a:rPr lang="en-US" sz="2000" dirty="0" err="1"/>
              <a:t>carpeta</a:t>
            </a:r>
            <a:r>
              <a:rPr lang="en-US" sz="2000" dirty="0"/>
              <a:t> </a:t>
            </a:r>
            <a:r>
              <a:rPr lang="en-US" sz="2000" dirty="0" err="1"/>
              <a:t>blanca</a:t>
            </a:r>
            <a:r>
              <a:rPr lang="en-US" sz="2000" dirty="0"/>
              <a:t> a la mano, con </a:t>
            </a:r>
            <a:r>
              <a:rPr lang="en-US" sz="2000" dirty="0" err="1"/>
              <a:t>copias</a:t>
            </a:r>
            <a:r>
              <a:rPr lang="en-US" sz="2000" dirty="0"/>
              <a:t> de </a:t>
            </a:r>
            <a:r>
              <a:rPr lang="en-US" sz="2000" dirty="0" err="1"/>
              <a:t>todos</a:t>
            </a:r>
            <a:r>
              <a:rPr lang="en-US" sz="2000" dirty="0"/>
              <a:t> los </a:t>
            </a:r>
            <a:r>
              <a:rPr lang="en-US" sz="2000" dirty="0" err="1"/>
              <a:t>documentos</a:t>
            </a:r>
            <a:r>
              <a:rPr lang="en-US" sz="2000" dirty="0"/>
              <a:t> que </a:t>
            </a:r>
            <a:r>
              <a:rPr lang="en-US" sz="2000" dirty="0" err="1"/>
              <a:t>usted</a:t>
            </a:r>
            <a:r>
              <a:rPr lang="en-US" sz="2000" dirty="0"/>
              <a:t> </a:t>
            </a:r>
            <a:r>
              <a:rPr lang="en-US" sz="2000" dirty="0" err="1"/>
              <a:t>llege</a:t>
            </a:r>
            <a:r>
              <a:rPr lang="en-US" sz="2000" dirty="0"/>
              <a:t> a </a:t>
            </a:r>
            <a:r>
              <a:rPr lang="en-US" sz="2000" dirty="0" err="1"/>
              <a:t>entregar</a:t>
            </a:r>
            <a:r>
              <a:rPr lang="en-US" sz="2000" dirty="0"/>
              <a:t> a la </a:t>
            </a:r>
            <a:r>
              <a:rPr lang="en-US" sz="2000" dirty="0" err="1"/>
              <a:t>oficina</a:t>
            </a:r>
            <a:r>
              <a:rPr lang="en-US" sz="2000" dirty="0"/>
              <a:t>.</a:t>
            </a:r>
          </a:p>
          <a:p>
            <a:pPr algn="ctr"/>
            <a:endParaRPr lang="en-US" sz="2000" dirty="0"/>
          </a:p>
          <a:p>
            <a:pPr algn="ctr"/>
            <a:r>
              <a:rPr lang="en-US" sz="2000" dirty="0" err="1"/>
              <a:t>Usted</a:t>
            </a:r>
            <a:r>
              <a:rPr lang="en-US" sz="2000" dirty="0"/>
              <a:t> debe </a:t>
            </a:r>
            <a:r>
              <a:rPr lang="en-US" sz="2000" dirty="0" err="1"/>
              <a:t>mantener</a:t>
            </a:r>
            <a:r>
              <a:rPr lang="en-US" sz="2000" dirty="0"/>
              <a:t> </a:t>
            </a:r>
            <a:r>
              <a:rPr lang="en-US" sz="2000" dirty="0" err="1"/>
              <a:t>archivos</a:t>
            </a:r>
            <a:r>
              <a:rPr lang="en-US" sz="2000" dirty="0"/>
              <a:t> o </a:t>
            </a:r>
            <a:r>
              <a:rPr lang="en-US" sz="2000" dirty="0" err="1"/>
              <a:t>documentos</a:t>
            </a:r>
            <a:r>
              <a:rPr lang="en-US" sz="2000" dirty="0"/>
              <a:t> hasta 5 </a:t>
            </a:r>
            <a:r>
              <a:rPr lang="en-US" sz="2000" dirty="0" err="1"/>
              <a:t>años</a:t>
            </a:r>
            <a:r>
              <a:rPr lang="en-US" sz="2000" dirty="0"/>
              <a:t> con </a:t>
            </a:r>
            <a:r>
              <a:rPr lang="en-US" sz="2000" dirty="0" err="1"/>
              <a:t>usted</a:t>
            </a:r>
            <a:endParaRPr lang="en-US" sz="2000" dirty="0"/>
          </a:p>
          <a:p>
            <a:endParaRPr lang="en-US" dirty="0"/>
          </a:p>
        </p:txBody>
      </p:sp>
    </p:spTree>
    <p:extLst>
      <p:ext uri="{BB962C8B-B14F-4D97-AF65-F5344CB8AC3E}">
        <p14:creationId xmlns:p14="http://schemas.microsoft.com/office/powerpoint/2010/main" val="3382875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04DA10-883A-4BA5-8FF4-3054B3EE3805}"/>
              </a:ext>
            </a:extLst>
          </p:cNvPr>
          <p:cNvSpPr>
            <a:spLocks noGrp="1"/>
          </p:cNvSpPr>
          <p:nvPr>
            <p:ph type="body" sz="quarter" idx="11"/>
          </p:nvPr>
        </p:nvSpPr>
        <p:spPr>
          <a:xfrm>
            <a:off x="2474752" y="721826"/>
            <a:ext cx="7818540" cy="5494415"/>
          </a:xfrm>
        </p:spPr>
        <p:txBody>
          <a:bodyPr>
            <a:normAutofit lnSpcReduction="10000"/>
          </a:bodyPr>
          <a:lstStyle/>
          <a:p>
            <a:pPr algn="ctr"/>
            <a:r>
              <a:rPr lang="en-US" sz="2800" b="1" dirty="0" err="1"/>
              <a:t>Aqui</a:t>
            </a:r>
            <a:r>
              <a:rPr lang="en-US" sz="2800" b="1" dirty="0"/>
              <a:t> </a:t>
            </a:r>
            <a:r>
              <a:rPr lang="en-US" sz="2800" b="1" dirty="0" err="1"/>
              <a:t>esta</a:t>
            </a:r>
            <a:r>
              <a:rPr lang="en-US" sz="2800" b="1" dirty="0"/>
              <a:t> la </a:t>
            </a:r>
            <a:r>
              <a:rPr lang="en-US" sz="2800" b="1" dirty="0" err="1"/>
              <a:t>documentacion</a:t>
            </a:r>
            <a:r>
              <a:rPr lang="en-US" sz="2800" b="1" dirty="0"/>
              <a:t> que debe </a:t>
            </a:r>
            <a:r>
              <a:rPr lang="en-US" sz="2800" b="1" dirty="0" err="1"/>
              <a:t>tener</a:t>
            </a:r>
            <a:r>
              <a:rPr lang="en-US" sz="2800" b="1" dirty="0"/>
              <a:t> </a:t>
            </a:r>
            <a:r>
              <a:rPr lang="en-US" sz="2800" b="1" dirty="0" err="1"/>
              <a:t>en</a:t>
            </a:r>
            <a:r>
              <a:rPr lang="en-US" sz="2800" b="1" dirty="0"/>
              <a:t> </a:t>
            </a:r>
            <a:r>
              <a:rPr lang="en-US" sz="2800" b="1" dirty="0" err="1"/>
              <a:t>su</a:t>
            </a:r>
            <a:r>
              <a:rPr lang="en-US" sz="2800" b="1" dirty="0"/>
              <a:t> </a:t>
            </a:r>
            <a:r>
              <a:rPr lang="en-US" sz="2800" b="1" dirty="0" err="1"/>
              <a:t>archivo</a:t>
            </a:r>
            <a:r>
              <a:rPr lang="en-US" sz="2800" b="1" dirty="0"/>
              <a:t>/</a:t>
            </a:r>
            <a:r>
              <a:rPr lang="en-US" sz="2800" b="1" dirty="0" err="1"/>
              <a:t>carpeta</a:t>
            </a:r>
            <a:endParaRPr lang="en-US" sz="2800" b="1" dirty="0"/>
          </a:p>
          <a:p>
            <a:endParaRPr lang="en-US" dirty="0"/>
          </a:p>
          <a:p>
            <a:pPr marL="285750" indent="-285750" algn="ctr">
              <a:buFont typeface="Wingdings" panose="05000000000000000000" pitchFamily="2" charset="2"/>
              <a:buChar char="ü"/>
            </a:pPr>
            <a:r>
              <a:rPr lang="en-US" sz="2000" dirty="0" err="1">
                <a:solidFill>
                  <a:schemeClr val="tx1"/>
                </a:solidFill>
              </a:rPr>
              <a:t>Contrato</a:t>
            </a:r>
            <a:r>
              <a:rPr lang="en-US" sz="2000" dirty="0">
                <a:solidFill>
                  <a:schemeClr val="tx1"/>
                </a:solidFill>
              </a:rPr>
              <a:t> del </a:t>
            </a:r>
            <a:r>
              <a:rPr lang="en-US" sz="2000" dirty="0" err="1">
                <a:solidFill>
                  <a:schemeClr val="tx1"/>
                </a:solidFill>
              </a:rPr>
              <a:t>programa</a:t>
            </a:r>
            <a:r>
              <a:rPr lang="en-US" sz="2000" dirty="0">
                <a:solidFill>
                  <a:schemeClr val="tx1"/>
                </a:solidFill>
              </a:rPr>
              <a:t> de </a:t>
            </a:r>
            <a:r>
              <a:rPr lang="en-US" sz="2000" dirty="0" err="1">
                <a:solidFill>
                  <a:schemeClr val="tx1"/>
                </a:solidFill>
              </a:rPr>
              <a:t>nutricion</a:t>
            </a:r>
            <a:endParaRPr lang="en-US" sz="2000" dirty="0">
              <a:solidFill>
                <a:schemeClr val="tx1"/>
              </a:solidFill>
            </a:endParaRPr>
          </a:p>
          <a:p>
            <a:pPr marL="285750" indent="-285750" algn="ctr">
              <a:buFont typeface="Wingdings" panose="05000000000000000000" pitchFamily="2" charset="2"/>
              <a:buChar char="ü"/>
            </a:pPr>
            <a:r>
              <a:rPr lang="en-US" sz="2000" dirty="0" err="1">
                <a:solidFill>
                  <a:schemeClr val="tx1"/>
                </a:solidFill>
              </a:rPr>
              <a:t>Contrato</a:t>
            </a:r>
            <a:r>
              <a:rPr lang="en-US" sz="2000" dirty="0">
                <a:solidFill>
                  <a:schemeClr val="tx1"/>
                </a:solidFill>
              </a:rPr>
              <a:t> de </a:t>
            </a:r>
            <a:r>
              <a:rPr lang="en-US" sz="2000" dirty="0" err="1">
                <a:solidFill>
                  <a:schemeClr val="tx1"/>
                </a:solidFill>
              </a:rPr>
              <a:t>KidKare</a:t>
            </a:r>
            <a:r>
              <a:rPr lang="en-US" sz="2000" dirty="0">
                <a:solidFill>
                  <a:schemeClr val="tx1"/>
                </a:solidFill>
              </a:rPr>
              <a:t> (</a:t>
            </a:r>
            <a:r>
              <a:rPr lang="en-US" sz="2000" dirty="0" err="1">
                <a:solidFill>
                  <a:schemeClr val="tx1"/>
                </a:solidFill>
              </a:rPr>
              <a:t>si</a:t>
            </a:r>
            <a:r>
              <a:rPr lang="en-US" sz="2000" dirty="0">
                <a:solidFill>
                  <a:schemeClr val="tx1"/>
                </a:solidFill>
              </a:rPr>
              <a:t> </a:t>
            </a:r>
            <a:r>
              <a:rPr lang="en-US" sz="2000" dirty="0" err="1">
                <a:solidFill>
                  <a:schemeClr val="tx1"/>
                </a:solidFill>
              </a:rPr>
              <a:t>aplica</a:t>
            </a:r>
            <a:r>
              <a:rPr lang="en-US" sz="2000" dirty="0">
                <a:solidFill>
                  <a:schemeClr val="tx1"/>
                </a:solidFill>
              </a:rPr>
              <a:t>)</a:t>
            </a:r>
          </a:p>
          <a:p>
            <a:pPr marL="285750" indent="-285750" algn="ctr">
              <a:buFont typeface="Wingdings" panose="05000000000000000000" pitchFamily="2" charset="2"/>
              <a:buChar char="ü"/>
            </a:pPr>
            <a:r>
              <a:rPr lang="en-US" sz="2000" dirty="0" err="1">
                <a:solidFill>
                  <a:schemeClr val="tx1"/>
                </a:solidFill>
              </a:rPr>
              <a:t>Aplicacion</a:t>
            </a:r>
            <a:endParaRPr lang="en-US" sz="2000" dirty="0">
              <a:solidFill>
                <a:schemeClr val="tx1"/>
              </a:solidFill>
            </a:endParaRPr>
          </a:p>
          <a:p>
            <a:pPr marL="285750" indent="-285750" algn="ctr">
              <a:buFont typeface="Wingdings" panose="05000000000000000000" pitchFamily="2" charset="2"/>
              <a:buChar char="ü"/>
            </a:pPr>
            <a:r>
              <a:rPr lang="en-US" sz="2000" dirty="0" err="1">
                <a:solidFill>
                  <a:schemeClr val="tx1"/>
                </a:solidFill>
              </a:rPr>
              <a:t>Polizas</a:t>
            </a:r>
            <a:r>
              <a:rPr lang="en-US" sz="2000" dirty="0">
                <a:solidFill>
                  <a:schemeClr val="tx1"/>
                </a:solidFill>
              </a:rPr>
              <a:t> del </a:t>
            </a:r>
            <a:r>
              <a:rPr lang="en-US" sz="2000" dirty="0" err="1">
                <a:solidFill>
                  <a:schemeClr val="tx1"/>
                </a:solidFill>
              </a:rPr>
              <a:t>programa</a:t>
            </a:r>
            <a:r>
              <a:rPr lang="en-US" sz="2000" dirty="0">
                <a:solidFill>
                  <a:schemeClr val="tx1"/>
                </a:solidFill>
              </a:rPr>
              <a:t> (child care)</a:t>
            </a:r>
          </a:p>
          <a:p>
            <a:pPr marL="285750" indent="-285750" algn="ctr">
              <a:buFont typeface="Wingdings" panose="05000000000000000000" pitchFamily="2" charset="2"/>
              <a:buChar char="ü"/>
            </a:pPr>
            <a:r>
              <a:rPr lang="en-US" sz="2000" dirty="0" err="1">
                <a:solidFill>
                  <a:schemeClr val="tx1"/>
                </a:solidFill>
              </a:rPr>
              <a:t>Registros</a:t>
            </a:r>
            <a:endParaRPr lang="en-US" sz="2000" dirty="0">
              <a:solidFill>
                <a:schemeClr val="tx1"/>
              </a:solidFill>
            </a:endParaRPr>
          </a:p>
          <a:p>
            <a:pPr marL="285750" indent="-285750" algn="ctr">
              <a:buFont typeface="Wingdings" panose="05000000000000000000" pitchFamily="2" charset="2"/>
              <a:buChar char="ü"/>
            </a:pPr>
            <a:r>
              <a:rPr lang="en-US" sz="2000" dirty="0" err="1">
                <a:solidFill>
                  <a:schemeClr val="tx1"/>
                </a:solidFill>
              </a:rPr>
              <a:t>Huellas</a:t>
            </a:r>
            <a:endParaRPr lang="en-US" sz="2000" dirty="0">
              <a:solidFill>
                <a:schemeClr val="tx1"/>
              </a:solidFill>
            </a:endParaRPr>
          </a:p>
          <a:p>
            <a:pPr marL="285750" indent="-285750" algn="ctr">
              <a:buFont typeface="Wingdings" panose="05000000000000000000" pitchFamily="2" charset="2"/>
              <a:buChar char="ü"/>
            </a:pPr>
            <a:r>
              <a:rPr lang="en-US" sz="2000" dirty="0" err="1">
                <a:solidFill>
                  <a:schemeClr val="tx1"/>
                </a:solidFill>
              </a:rPr>
              <a:t>Certificado</a:t>
            </a:r>
            <a:r>
              <a:rPr lang="en-US" sz="2000" dirty="0">
                <a:solidFill>
                  <a:schemeClr val="tx1"/>
                </a:solidFill>
              </a:rPr>
              <a:t> annual</a:t>
            </a:r>
          </a:p>
          <a:p>
            <a:pPr marL="285750" indent="-285750" algn="ctr">
              <a:buFont typeface="Wingdings" panose="05000000000000000000" pitchFamily="2" charset="2"/>
              <a:buChar char="ü"/>
            </a:pPr>
            <a:r>
              <a:rPr lang="en-US" sz="2000" dirty="0" err="1">
                <a:solidFill>
                  <a:schemeClr val="tx1"/>
                </a:solidFill>
              </a:rPr>
              <a:t>Primeros</a:t>
            </a:r>
            <a:r>
              <a:rPr lang="en-US" sz="2000" dirty="0">
                <a:solidFill>
                  <a:schemeClr val="tx1"/>
                </a:solidFill>
              </a:rPr>
              <a:t> </a:t>
            </a:r>
            <a:r>
              <a:rPr lang="en-US" sz="2000" dirty="0" err="1">
                <a:solidFill>
                  <a:schemeClr val="tx1"/>
                </a:solidFill>
              </a:rPr>
              <a:t>auxilios</a:t>
            </a:r>
            <a:endParaRPr lang="en-US" sz="2000" dirty="0">
              <a:solidFill>
                <a:schemeClr val="tx1"/>
              </a:solidFill>
            </a:endParaRPr>
          </a:p>
          <a:p>
            <a:pPr marL="285750" indent="-285750" algn="ctr">
              <a:buFont typeface="Wingdings" panose="05000000000000000000" pitchFamily="2" charset="2"/>
              <a:buChar char="ü"/>
            </a:pPr>
            <a:r>
              <a:rPr lang="en-US" sz="2000" dirty="0" err="1">
                <a:solidFill>
                  <a:schemeClr val="tx1"/>
                </a:solidFill>
              </a:rPr>
              <a:t>Inspecciones</a:t>
            </a:r>
            <a:r>
              <a:rPr lang="en-US" sz="2000" dirty="0">
                <a:solidFill>
                  <a:schemeClr val="tx1"/>
                </a:solidFill>
              </a:rPr>
              <a:t> (</a:t>
            </a:r>
            <a:r>
              <a:rPr lang="en-US" sz="2000" dirty="0" err="1">
                <a:solidFill>
                  <a:schemeClr val="tx1"/>
                </a:solidFill>
              </a:rPr>
              <a:t>salud</a:t>
            </a:r>
            <a:r>
              <a:rPr lang="en-US" sz="2000" dirty="0">
                <a:solidFill>
                  <a:schemeClr val="tx1"/>
                </a:solidFill>
              </a:rPr>
              <a:t> &amp; </a:t>
            </a:r>
            <a:r>
              <a:rPr lang="en-US" sz="2000" dirty="0" err="1">
                <a:solidFill>
                  <a:schemeClr val="tx1"/>
                </a:solidFill>
              </a:rPr>
              <a:t>bomberos</a:t>
            </a:r>
            <a:r>
              <a:rPr lang="en-US" sz="2000" dirty="0">
                <a:solidFill>
                  <a:schemeClr val="tx1"/>
                </a:solidFill>
              </a:rPr>
              <a:t>)</a:t>
            </a:r>
          </a:p>
          <a:p>
            <a:pPr marL="285750" indent="-285750" algn="ctr">
              <a:buFont typeface="Wingdings" panose="05000000000000000000" pitchFamily="2" charset="2"/>
              <a:buChar char="ü"/>
            </a:pPr>
            <a:r>
              <a:rPr lang="en-US" sz="2000" dirty="0" err="1">
                <a:solidFill>
                  <a:schemeClr val="tx1"/>
                </a:solidFill>
              </a:rPr>
              <a:t>Documentos</a:t>
            </a:r>
            <a:r>
              <a:rPr lang="en-US" sz="2000" dirty="0">
                <a:solidFill>
                  <a:schemeClr val="tx1"/>
                </a:solidFill>
              </a:rPr>
              <a:t> </a:t>
            </a:r>
            <a:r>
              <a:rPr lang="en-US" sz="2000" dirty="0" err="1">
                <a:solidFill>
                  <a:schemeClr val="tx1"/>
                </a:solidFill>
              </a:rPr>
              <a:t>transportacion</a:t>
            </a:r>
            <a:r>
              <a:rPr lang="en-US" sz="2000" dirty="0">
                <a:solidFill>
                  <a:schemeClr val="tx1"/>
                </a:solidFill>
              </a:rPr>
              <a:t> (</a:t>
            </a:r>
            <a:r>
              <a:rPr lang="en-US" sz="2000" dirty="0" err="1">
                <a:solidFill>
                  <a:schemeClr val="tx1"/>
                </a:solidFill>
              </a:rPr>
              <a:t>licensia</a:t>
            </a:r>
            <a:r>
              <a:rPr lang="en-US" sz="2000" dirty="0">
                <a:solidFill>
                  <a:schemeClr val="tx1"/>
                </a:solidFill>
              </a:rPr>
              <a:t>, </a:t>
            </a:r>
            <a:r>
              <a:rPr lang="en-US" sz="2000" dirty="0" err="1">
                <a:solidFill>
                  <a:schemeClr val="tx1"/>
                </a:solidFill>
              </a:rPr>
              <a:t>registro</a:t>
            </a:r>
            <a:r>
              <a:rPr lang="en-US" sz="2000" dirty="0">
                <a:solidFill>
                  <a:schemeClr val="tx1"/>
                </a:solidFill>
              </a:rPr>
              <a:t> </a:t>
            </a:r>
            <a:r>
              <a:rPr lang="en-US" sz="2000" dirty="0" err="1">
                <a:solidFill>
                  <a:schemeClr val="tx1"/>
                </a:solidFill>
              </a:rPr>
              <a:t>carro</a:t>
            </a:r>
            <a:r>
              <a:rPr lang="en-US" sz="2000" dirty="0">
                <a:solidFill>
                  <a:schemeClr val="tx1"/>
                </a:solidFill>
              </a:rPr>
              <a:t>, </a:t>
            </a:r>
            <a:r>
              <a:rPr lang="en-US" sz="2000" dirty="0" err="1">
                <a:solidFill>
                  <a:schemeClr val="tx1"/>
                </a:solidFill>
              </a:rPr>
              <a:t>aseguranza</a:t>
            </a:r>
            <a:r>
              <a:rPr lang="en-US" sz="2000" dirty="0">
                <a:solidFill>
                  <a:schemeClr val="tx1"/>
                </a:solidFill>
              </a:rPr>
              <a:t>, carta de los papas)</a:t>
            </a:r>
          </a:p>
          <a:p>
            <a:pPr marL="285750" indent="-285750" algn="ctr">
              <a:buFont typeface="Wingdings" panose="05000000000000000000" pitchFamily="2" charset="2"/>
              <a:buChar char="ü"/>
            </a:pPr>
            <a:r>
              <a:rPr lang="en-US" sz="2000" dirty="0" err="1">
                <a:solidFill>
                  <a:schemeClr val="tx1"/>
                </a:solidFill>
              </a:rPr>
              <a:t>Documentos</a:t>
            </a:r>
            <a:r>
              <a:rPr lang="en-US" sz="2000" dirty="0">
                <a:solidFill>
                  <a:schemeClr val="tx1"/>
                </a:solidFill>
              </a:rPr>
              <a:t> </a:t>
            </a:r>
            <a:r>
              <a:rPr lang="en-US" sz="2000" dirty="0" err="1">
                <a:solidFill>
                  <a:schemeClr val="tx1"/>
                </a:solidFill>
              </a:rPr>
              <a:t>si</a:t>
            </a:r>
            <a:r>
              <a:rPr lang="en-US" sz="2000" dirty="0">
                <a:solidFill>
                  <a:schemeClr val="tx1"/>
                </a:solidFill>
              </a:rPr>
              <a:t> </a:t>
            </a:r>
            <a:r>
              <a:rPr lang="en-US" sz="2000" dirty="0" err="1">
                <a:solidFill>
                  <a:schemeClr val="tx1"/>
                </a:solidFill>
              </a:rPr>
              <a:t>niños</a:t>
            </a:r>
            <a:r>
              <a:rPr lang="en-US" sz="2000" dirty="0">
                <a:solidFill>
                  <a:schemeClr val="tx1"/>
                </a:solidFill>
              </a:rPr>
              <a:t> son </a:t>
            </a:r>
            <a:r>
              <a:rPr lang="en-US" sz="2000" dirty="0" err="1">
                <a:solidFill>
                  <a:schemeClr val="tx1"/>
                </a:solidFill>
              </a:rPr>
              <a:t>migrantes</a:t>
            </a:r>
            <a:r>
              <a:rPr lang="en-US" sz="2000" dirty="0">
                <a:solidFill>
                  <a:schemeClr val="tx1"/>
                </a:solidFill>
              </a:rPr>
              <a:t> o </a:t>
            </a:r>
            <a:r>
              <a:rPr lang="en-US" sz="2000" dirty="0" err="1">
                <a:solidFill>
                  <a:schemeClr val="tx1"/>
                </a:solidFill>
              </a:rPr>
              <a:t>necesidades</a:t>
            </a:r>
            <a:r>
              <a:rPr lang="en-US" sz="2000" dirty="0">
                <a:solidFill>
                  <a:schemeClr val="tx1"/>
                </a:solidFill>
              </a:rPr>
              <a:t> </a:t>
            </a:r>
            <a:r>
              <a:rPr lang="en-US" sz="2000" dirty="0" err="1">
                <a:solidFill>
                  <a:schemeClr val="tx1"/>
                </a:solidFill>
              </a:rPr>
              <a:t>especiales</a:t>
            </a:r>
            <a:endParaRPr lang="en-US" sz="2000" dirty="0">
              <a:solidFill>
                <a:schemeClr val="tx1"/>
              </a:solidFill>
            </a:endParaRPr>
          </a:p>
        </p:txBody>
      </p:sp>
    </p:spTree>
    <p:extLst>
      <p:ext uri="{BB962C8B-B14F-4D97-AF65-F5344CB8AC3E}">
        <p14:creationId xmlns:p14="http://schemas.microsoft.com/office/powerpoint/2010/main" val="194046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05C6-5019-4783-92BB-88BD34763795}"/>
              </a:ext>
            </a:extLst>
          </p:cNvPr>
          <p:cNvSpPr>
            <a:spLocks noGrp="1"/>
          </p:cNvSpPr>
          <p:nvPr>
            <p:ph type="title"/>
          </p:nvPr>
        </p:nvSpPr>
        <p:spPr/>
        <p:txBody>
          <a:bodyPr/>
          <a:lstStyle/>
          <a:p>
            <a:r>
              <a:rPr lang="en-US" dirty="0"/>
              <a:t>Patron de </a:t>
            </a:r>
            <a:r>
              <a:rPr lang="en-US" dirty="0" err="1"/>
              <a:t>Comidas</a:t>
            </a:r>
            <a:endParaRPr lang="en-US" dirty="0"/>
          </a:p>
        </p:txBody>
      </p:sp>
      <p:sp>
        <p:nvSpPr>
          <p:cNvPr id="3" name="Text Placeholder 2">
            <a:extLst>
              <a:ext uri="{FF2B5EF4-FFF2-40B4-BE49-F238E27FC236}">
                <a16:creationId xmlns:a16="http://schemas.microsoft.com/office/drawing/2014/main" id="{4E37BBAE-4F34-450C-AF11-935AF8E05686}"/>
              </a:ext>
            </a:extLst>
          </p:cNvPr>
          <p:cNvSpPr>
            <a:spLocks noGrp="1"/>
          </p:cNvSpPr>
          <p:nvPr>
            <p:ph type="body" sz="quarter" idx="11"/>
          </p:nvPr>
        </p:nvSpPr>
        <p:spPr/>
        <p:txBody>
          <a:bodyPr/>
          <a:lstStyle/>
          <a:p>
            <a:pPr algn="ctr"/>
            <a:r>
              <a:rPr lang="en-US" sz="2000" dirty="0" err="1"/>
              <a:t>Recuerden</a:t>
            </a:r>
            <a:r>
              <a:rPr lang="en-US" sz="2000" dirty="0"/>
              <a:t> que </a:t>
            </a:r>
            <a:r>
              <a:rPr lang="en-US" sz="2000" dirty="0" err="1"/>
              <a:t>el</a:t>
            </a:r>
            <a:r>
              <a:rPr lang="en-US" sz="2000" dirty="0"/>
              <a:t> patron de comida es </a:t>
            </a:r>
            <a:r>
              <a:rPr lang="en-US" sz="2000" dirty="0" err="1"/>
              <a:t>compuesto</a:t>
            </a:r>
            <a:r>
              <a:rPr lang="en-US" sz="2000" dirty="0"/>
              <a:t> por 5 </a:t>
            </a:r>
            <a:r>
              <a:rPr lang="en-US" sz="2000" dirty="0" err="1"/>
              <a:t>componentes</a:t>
            </a:r>
            <a:r>
              <a:rPr lang="en-US" sz="2000" dirty="0"/>
              <a:t>. Los </a:t>
            </a:r>
            <a:r>
              <a:rPr lang="en-US" sz="2000" dirty="0" err="1"/>
              <a:t>componentes</a:t>
            </a:r>
            <a:r>
              <a:rPr lang="en-US" sz="2000" dirty="0"/>
              <a:t> son los </a:t>
            </a:r>
            <a:r>
              <a:rPr lang="en-US" sz="2000" dirty="0" err="1"/>
              <a:t>siguientes</a:t>
            </a:r>
            <a:r>
              <a:rPr lang="en-US" sz="2000" dirty="0"/>
              <a:t>:</a:t>
            </a:r>
          </a:p>
          <a:p>
            <a:pPr algn="ctr"/>
            <a:endParaRPr lang="en-US" sz="2000" dirty="0"/>
          </a:p>
          <a:p>
            <a:pPr algn="ctr"/>
            <a:r>
              <a:rPr lang="en-US" sz="2000" dirty="0"/>
              <a:t>Leche</a:t>
            </a:r>
          </a:p>
          <a:p>
            <a:r>
              <a:rPr lang="en-US" sz="2000" dirty="0"/>
              <a:t>			Carne o </a:t>
            </a:r>
            <a:r>
              <a:rPr lang="en-US" sz="2000" dirty="0" err="1"/>
              <a:t>derivado</a:t>
            </a:r>
            <a:endParaRPr lang="en-US" sz="2000" dirty="0"/>
          </a:p>
          <a:p>
            <a:pPr algn="ctr"/>
            <a:r>
              <a:rPr lang="en-US" sz="2000" dirty="0" err="1"/>
              <a:t>Vegetales</a:t>
            </a:r>
            <a:endParaRPr lang="en-US" sz="2000" dirty="0"/>
          </a:p>
          <a:p>
            <a:pPr algn="ctr"/>
            <a:r>
              <a:rPr lang="en-US" sz="2000" dirty="0" err="1"/>
              <a:t>Frutas</a:t>
            </a:r>
            <a:endParaRPr lang="en-US" sz="2000" dirty="0"/>
          </a:p>
          <a:p>
            <a:pPr algn="ctr"/>
            <a:r>
              <a:rPr lang="en-US" sz="2000" dirty="0" err="1"/>
              <a:t>Grano</a:t>
            </a:r>
            <a:r>
              <a:rPr lang="en-US" sz="2000" dirty="0"/>
              <a:t> </a:t>
            </a:r>
            <a:r>
              <a:rPr lang="en-US" sz="2000" dirty="0" err="1"/>
              <a:t>entero</a:t>
            </a:r>
            <a:r>
              <a:rPr lang="en-US" sz="2000" dirty="0"/>
              <a:t> o </a:t>
            </a:r>
            <a:r>
              <a:rPr lang="en-US" sz="2000" dirty="0" err="1"/>
              <a:t>derivado</a:t>
            </a:r>
            <a:endParaRPr lang="en-US" sz="2000" dirty="0"/>
          </a:p>
        </p:txBody>
      </p:sp>
    </p:spTree>
    <p:extLst>
      <p:ext uri="{BB962C8B-B14F-4D97-AF65-F5344CB8AC3E}">
        <p14:creationId xmlns:p14="http://schemas.microsoft.com/office/powerpoint/2010/main" val="197356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EC1C-0905-487A-91E1-23BDA4577C6C}"/>
              </a:ext>
            </a:extLst>
          </p:cNvPr>
          <p:cNvSpPr>
            <a:spLocks noGrp="1"/>
          </p:cNvSpPr>
          <p:nvPr>
            <p:ph type="title"/>
          </p:nvPr>
        </p:nvSpPr>
        <p:spPr>
          <a:xfrm>
            <a:off x="1087244" y="453098"/>
            <a:ext cx="2429831" cy="1622321"/>
          </a:xfrm>
        </p:spPr>
        <p:txBody>
          <a:bodyPr vert="horz" lIns="91440" tIns="45720" rIns="91440" bIns="45720" rtlCol="0" anchor="ctr">
            <a:normAutofit/>
          </a:bodyPr>
          <a:lstStyle/>
          <a:p>
            <a:r>
              <a:rPr lang="en-US" sz="4400" kern="1200" dirty="0">
                <a:solidFill>
                  <a:schemeClr val="tx1"/>
                </a:solidFill>
                <a:latin typeface="+mj-lt"/>
                <a:ea typeface="+mj-ea"/>
                <a:cs typeface="+mj-cs"/>
              </a:rPr>
              <a:t>Leche</a:t>
            </a:r>
          </a:p>
        </p:txBody>
      </p:sp>
      <p:sp>
        <p:nvSpPr>
          <p:cNvPr id="3" name="Text Placeholder 2">
            <a:extLst>
              <a:ext uri="{FF2B5EF4-FFF2-40B4-BE49-F238E27FC236}">
                <a16:creationId xmlns:a16="http://schemas.microsoft.com/office/drawing/2014/main" id="{F18D68E9-6B6F-4AD1-A05C-C86CF3399E1E}"/>
              </a:ext>
            </a:extLst>
          </p:cNvPr>
          <p:cNvSpPr>
            <a:spLocks noGrp="1"/>
          </p:cNvSpPr>
          <p:nvPr>
            <p:ph type="body" sz="quarter" idx="11"/>
          </p:nvPr>
        </p:nvSpPr>
        <p:spPr>
          <a:xfrm>
            <a:off x="648931" y="2438400"/>
            <a:ext cx="3505494" cy="3785419"/>
          </a:xfrm>
        </p:spPr>
        <p:txBody>
          <a:bodyPr vert="horz" lIns="91440" tIns="45720" rIns="91440" bIns="45720" rtlCol="0">
            <a:normAutofit/>
          </a:bodyPr>
          <a:lstStyle/>
          <a:p>
            <a:pPr indent="-228600">
              <a:buFont typeface="Arial" panose="020B0604020202020204" pitchFamily="34" charset="0"/>
              <a:buChar char="•"/>
            </a:pPr>
            <a:r>
              <a:rPr lang="en-US" sz="2000" b="1" u="sng">
                <a:solidFill>
                  <a:schemeClr val="tx1"/>
                </a:solidFill>
              </a:rPr>
              <a:t>APROBADAS:</a:t>
            </a:r>
          </a:p>
          <a:p>
            <a:pPr indent="-228600">
              <a:buFont typeface="Arial" panose="020B0604020202020204" pitchFamily="34" charset="0"/>
              <a:buChar char="•"/>
            </a:pPr>
            <a:endParaRPr lang="en-US" sz="2000">
              <a:solidFill>
                <a:schemeClr val="tx1"/>
              </a:solidFill>
            </a:endParaRPr>
          </a:p>
          <a:p>
            <a:pPr indent="-228600">
              <a:buFont typeface="Arial" panose="020B0604020202020204" pitchFamily="34" charset="0"/>
              <a:buChar char="•"/>
            </a:pPr>
            <a:r>
              <a:rPr lang="en-US" sz="2000">
                <a:solidFill>
                  <a:schemeClr val="tx1"/>
                </a:solidFill>
              </a:rPr>
              <a:t>Leche Entera</a:t>
            </a:r>
          </a:p>
          <a:p>
            <a:pPr indent="-228600">
              <a:buFont typeface="Arial" panose="020B0604020202020204" pitchFamily="34" charset="0"/>
              <a:buChar char="•"/>
            </a:pPr>
            <a:r>
              <a:rPr lang="en-US" sz="2000">
                <a:solidFill>
                  <a:schemeClr val="tx1"/>
                </a:solidFill>
              </a:rPr>
              <a:t>    (menores de 2 años)</a:t>
            </a:r>
          </a:p>
          <a:p>
            <a:pPr indent="-228600">
              <a:buFont typeface="Arial" panose="020B0604020202020204" pitchFamily="34" charset="0"/>
              <a:buChar char="•"/>
            </a:pPr>
            <a:r>
              <a:rPr lang="en-US" sz="2000">
                <a:solidFill>
                  <a:schemeClr val="tx1"/>
                </a:solidFill>
              </a:rPr>
              <a:t>Leche 1% </a:t>
            </a:r>
          </a:p>
          <a:p>
            <a:pPr indent="-228600">
              <a:buFont typeface="Arial" panose="020B0604020202020204" pitchFamily="34" charset="0"/>
              <a:buChar char="•"/>
            </a:pPr>
            <a:r>
              <a:rPr lang="en-US" sz="2000">
                <a:solidFill>
                  <a:schemeClr val="tx1"/>
                </a:solidFill>
              </a:rPr>
              <a:t>    (mayores de 2 años)</a:t>
            </a:r>
          </a:p>
          <a:p>
            <a:pPr indent="-228600">
              <a:buFont typeface="Arial" panose="020B0604020202020204" pitchFamily="34" charset="0"/>
              <a:buChar char="•"/>
            </a:pPr>
            <a:r>
              <a:rPr lang="en-US" sz="2000">
                <a:solidFill>
                  <a:schemeClr val="tx1"/>
                </a:solidFill>
              </a:rPr>
              <a:t>Formula para bebe (fortificada en hierro)</a:t>
            </a:r>
          </a:p>
          <a:p>
            <a:pPr indent="-228600">
              <a:buFont typeface="Arial" panose="020B0604020202020204" pitchFamily="34" charset="0"/>
              <a:buChar char="•"/>
            </a:pPr>
            <a:r>
              <a:rPr lang="en-US" sz="2000">
                <a:solidFill>
                  <a:schemeClr val="tx1"/>
                </a:solidFill>
              </a:rPr>
              <a:t>Leche Materna</a:t>
            </a:r>
          </a:p>
          <a:p>
            <a:pPr indent="-228600">
              <a:buFont typeface="Arial" panose="020B0604020202020204" pitchFamily="34" charset="0"/>
              <a:buChar char="•"/>
            </a:pPr>
            <a:endParaRPr lang="en-US" sz="2000">
              <a:solidFill>
                <a:schemeClr val="tx1"/>
              </a:solidFill>
            </a:endParaRPr>
          </a:p>
        </p:txBody>
      </p:sp>
      <p:sp>
        <p:nvSpPr>
          <p:cNvPr id="135" name="Rectangle 13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ilk Clipart Lunch - Milk Clipart - Png Download (#2011601) - PinClipart">
            <a:extLst>
              <a:ext uri="{FF2B5EF4-FFF2-40B4-BE49-F238E27FC236}">
                <a16:creationId xmlns:a16="http://schemas.microsoft.com/office/drawing/2014/main" id="{58312797-C547-4563-921B-4E9B04C83D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7084" y="807593"/>
            <a:ext cx="5016886" cy="523956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3E1E2218-4016-4327-8FA7-37084096A331}"/>
              </a:ext>
            </a:extLst>
          </p:cNvPr>
          <p:cNvSpPr txBox="1">
            <a:spLocks/>
          </p:cNvSpPr>
          <p:nvPr/>
        </p:nvSpPr>
        <p:spPr>
          <a:xfrm>
            <a:off x="6368642" y="1466870"/>
            <a:ext cx="3926048" cy="42062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b="1" u="sng" dirty="0">
              <a:latin typeface="Arial" pitchFamily="34" charset="0"/>
              <a:cs typeface="Arial" pitchFamily="34" charset="0"/>
            </a:endParaRPr>
          </a:p>
        </p:txBody>
      </p:sp>
    </p:spTree>
    <p:extLst>
      <p:ext uri="{BB962C8B-B14F-4D97-AF65-F5344CB8AC3E}">
        <p14:creationId xmlns:p14="http://schemas.microsoft.com/office/powerpoint/2010/main" val="2586797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od Services Posting Requirements – Food Services – McCabe Union  Elementary School District">
            <a:extLst>
              <a:ext uri="{FF2B5EF4-FFF2-40B4-BE49-F238E27FC236}">
                <a16:creationId xmlns:a16="http://schemas.microsoft.com/office/drawing/2014/main" id="{1F099192-A163-46A7-BF8F-2C0B81153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80" y="106679"/>
            <a:ext cx="4332860" cy="6644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961738-15E7-49AF-B39C-D717F3F5978F}"/>
              </a:ext>
            </a:extLst>
          </p:cNvPr>
          <p:cNvSpPr txBox="1"/>
          <p:nvPr/>
        </p:nvSpPr>
        <p:spPr>
          <a:xfrm>
            <a:off x="6196667" y="1459684"/>
            <a:ext cx="5531141" cy="3662541"/>
          </a:xfrm>
          <a:prstGeom prst="rect">
            <a:avLst/>
          </a:prstGeom>
          <a:noFill/>
        </p:spPr>
        <p:txBody>
          <a:bodyPr wrap="square" rtlCol="0">
            <a:spAutoFit/>
          </a:bodyPr>
          <a:lstStyle/>
          <a:p>
            <a:r>
              <a:rPr lang="en-US" sz="2400" dirty="0" err="1">
                <a:solidFill>
                  <a:schemeClr val="bg1"/>
                </a:solidFill>
              </a:rPr>
              <a:t>Correo</a:t>
            </a:r>
            <a:r>
              <a:rPr lang="en-US" sz="2400" dirty="0">
                <a:solidFill>
                  <a:schemeClr val="bg1"/>
                </a:solidFill>
              </a:rPr>
              <a:t>:</a:t>
            </a:r>
          </a:p>
          <a:p>
            <a:r>
              <a:rPr lang="en-US" sz="2000" dirty="0"/>
              <a:t>U.S. Department of Agriculture</a:t>
            </a:r>
          </a:p>
          <a:p>
            <a:r>
              <a:rPr lang="en-US" sz="2000" dirty="0"/>
              <a:t>Office of the Assistant Secretary of Civil Rights</a:t>
            </a:r>
          </a:p>
          <a:p>
            <a:r>
              <a:rPr lang="en-US" sz="2000" dirty="0"/>
              <a:t>1400 Independence Avenue, SW</a:t>
            </a:r>
          </a:p>
          <a:p>
            <a:r>
              <a:rPr lang="en-US" sz="2000" dirty="0"/>
              <a:t>Washington, D.C. 20250-9410</a:t>
            </a:r>
          </a:p>
          <a:p>
            <a:endParaRPr lang="en-US" sz="2000" dirty="0"/>
          </a:p>
          <a:p>
            <a:r>
              <a:rPr lang="en-US" sz="2400" dirty="0">
                <a:solidFill>
                  <a:schemeClr val="bg1"/>
                </a:solidFill>
              </a:rPr>
              <a:t>Fax:</a:t>
            </a:r>
          </a:p>
          <a:p>
            <a:r>
              <a:rPr lang="en-US" sz="2000" dirty="0"/>
              <a:t>(202)690-7442</a:t>
            </a:r>
          </a:p>
          <a:p>
            <a:endParaRPr lang="en-US" sz="2000" dirty="0"/>
          </a:p>
          <a:p>
            <a:r>
              <a:rPr lang="en-US" sz="2400" dirty="0" err="1">
                <a:solidFill>
                  <a:schemeClr val="bg1"/>
                </a:solidFill>
              </a:rPr>
              <a:t>Correo</a:t>
            </a:r>
            <a:r>
              <a:rPr lang="en-US" sz="2400" dirty="0">
                <a:solidFill>
                  <a:schemeClr val="bg1"/>
                </a:solidFill>
              </a:rPr>
              <a:t> </a:t>
            </a:r>
            <a:r>
              <a:rPr lang="en-US" sz="2400" dirty="0" err="1">
                <a:solidFill>
                  <a:schemeClr val="bg1"/>
                </a:solidFill>
              </a:rPr>
              <a:t>Electronico</a:t>
            </a:r>
            <a:r>
              <a:rPr lang="en-US" sz="2400" dirty="0">
                <a:solidFill>
                  <a:schemeClr val="bg1"/>
                </a:solidFill>
              </a:rPr>
              <a:t>:</a:t>
            </a:r>
          </a:p>
          <a:p>
            <a:r>
              <a:rPr lang="en-US" sz="2000" dirty="0"/>
              <a:t>Program.intake@usda.gov</a:t>
            </a:r>
          </a:p>
        </p:txBody>
      </p:sp>
    </p:spTree>
    <p:extLst>
      <p:ext uri="{BB962C8B-B14F-4D97-AF65-F5344CB8AC3E}">
        <p14:creationId xmlns:p14="http://schemas.microsoft.com/office/powerpoint/2010/main" val="2174736287"/>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6BEFB5-E3CE-4E71-88AF-A3DC3551D813}"/>
              </a:ext>
            </a:extLst>
          </p:cNvPr>
          <p:cNvSpPr>
            <a:spLocks noGrp="1"/>
          </p:cNvSpPr>
          <p:nvPr>
            <p:ph type="title"/>
          </p:nvPr>
        </p:nvSpPr>
        <p:spPr>
          <a:xfrm>
            <a:off x="247650" y="238125"/>
            <a:ext cx="4391025" cy="1330839"/>
          </a:xfrm>
        </p:spPr>
        <p:txBody>
          <a:bodyPr vert="horz" lIns="91440" tIns="45720" rIns="91440" bIns="45720" rtlCol="0" anchor="ctr">
            <a:normAutofit/>
          </a:bodyPr>
          <a:lstStyle/>
          <a:p>
            <a:r>
              <a:rPr lang="en-US" sz="3600" kern="1200" dirty="0">
                <a:solidFill>
                  <a:schemeClr val="tx1"/>
                </a:solidFill>
                <a:latin typeface="+mj-lt"/>
                <a:ea typeface="+mj-ea"/>
                <a:cs typeface="+mj-cs"/>
              </a:rPr>
              <a:t>Carne o </a:t>
            </a:r>
            <a:r>
              <a:rPr lang="en-US" sz="3600" kern="1200" dirty="0" err="1">
                <a:solidFill>
                  <a:schemeClr val="tx1"/>
                </a:solidFill>
                <a:latin typeface="+mj-lt"/>
                <a:ea typeface="+mj-ea"/>
                <a:cs typeface="+mj-cs"/>
              </a:rPr>
              <a:t>Derivado</a:t>
            </a:r>
            <a:endParaRPr lang="en-US" sz="36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019A141F-CAFD-4BC6-8DDE-60B999E84F25}"/>
              </a:ext>
            </a:extLst>
          </p:cNvPr>
          <p:cNvSpPr>
            <a:spLocks noGrp="1"/>
          </p:cNvSpPr>
          <p:nvPr>
            <p:ph type="body" sz="quarter" idx="11"/>
          </p:nvPr>
        </p:nvSpPr>
        <p:spPr>
          <a:xfrm>
            <a:off x="729661" y="1486576"/>
            <a:ext cx="3427001" cy="4514173"/>
          </a:xfrm>
        </p:spPr>
        <p:txBody>
          <a:bodyPr vert="horz" lIns="91440" tIns="45720" rIns="91440" bIns="45720" rtlCol="0">
            <a:normAutofit/>
          </a:bodyPr>
          <a:lstStyle/>
          <a:p>
            <a:pPr indent="-228600">
              <a:buFont typeface="Arial" panose="020B0604020202020204" pitchFamily="34" charset="0"/>
              <a:buChar char="•"/>
            </a:pPr>
            <a:r>
              <a:rPr lang="en-US" b="1" u="sng" dirty="0">
                <a:solidFill>
                  <a:schemeClr val="tx1"/>
                </a:solidFill>
              </a:rPr>
              <a:t>APROBADAS:</a:t>
            </a:r>
          </a:p>
          <a:p>
            <a:pPr indent="-228600">
              <a:buFont typeface="Arial" panose="020B0604020202020204" pitchFamily="34" charset="0"/>
              <a:buChar char="•"/>
            </a:pPr>
            <a:endParaRPr lang="en-US" sz="1400" b="1" dirty="0">
              <a:solidFill>
                <a:schemeClr val="tx1"/>
              </a:solidFill>
            </a:endParaRPr>
          </a:p>
          <a:p>
            <a:pPr indent="-228600">
              <a:buFont typeface="Arial" panose="020B0604020202020204" pitchFamily="34" charset="0"/>
              <a:buChar char="•"/>
            </a:pPr>
            <a:r>
              <a:rPr lang="en-US" dirty="0">
                <a:solidFill>
                  <a:schemeClr val="tx1"/>
                </a:solidFill>
              </a:rPr>
              <a:t>Res</a:t>
            </a:r>
          </a:p>
          <a:p>
            <a:pPr indent="-228600">
              <a:buFont typeface="Arial" panose="020B0604020202020204" pitchFamily="34" charset="0"/>
              <a:buChar char="•"/>
            </a:pPr>
            <a:r>
              <a:rPr lang="en-US" dirty="0">
                <a:solidFill>
                  <a:schemeClr val="tx1"/>
                </a:solidFill>
              </a:rPr>
              <a:t>Puerco </a:t>
            </a:r>
          </a:p>
          <a:p>
            <a:pPr indent="-228600">
              <a:buFont typeface="Arial" panose="020B0604020202020204" pitchFamily="34" charset="0"/>
              <a:buChar char="•"/>
            </a:pPr>
            <a:r>
              <a:rPr lang="en-US" dirty="0" err="1">
                <a:solidFill>
                  <a:schemeClr val="tx1"/>
                </a:solidFill>
              </a:rPr>
              <a:t>Mariscos</a:t>
            </a:r>
            <a:endParaRPr lang="en-US" dirty="0">
              <a:solidFill>
                <a:schemeClr val="tx1"/>
              </a:solidFill>
            </a:endParaRPr>
          </a:p>
          <a:p>
            <a:pPr indent="-228600">
              <a:buFont typeface="Arial" panose="020B0604020202020204" pitchFamily="34" charset="0"/>
              <a:buChar char="•"/>
            </a:pPr>
            <a:r>
              <a:rPr lang="en-US" dirty="0">
                <a:solidFill>
                  <a:schemeClr val="tx1"/>
                </a:solidFill>
              </a:rPr>
              <a:t>Aves</a:t>
            </a:r>
          </a:p>
          <a:p>
            <a:pPr indent="-228600">
              <a:buFont typeface="Arial" panose="020B0604020202020204" pitchFamily="34" charset="0"/>
              <a:buChar char="•"/>
            </a:pPr>
            <a:r>
              <a:rPr lang="en-US" dirty="0">
                <a:solidFill>
                  <a:schemeClr val="tx1"/>
                </a:solidFill>
              </a:rPr>
              <a:t> (</a:t>
            </a:r>
            <a:r>
              <a:rPr lang="en-US" dirty="0" err="1">
                <a:solidFill>
                  <a:schemeClr val="tx1"/>
                </a:solidFill>
              </a:rPr>
              <a:t>pavo</a:t>
            </a:r>
            <a:r>
              <a:rPr lang="en-US" dirty="0">
                <a:solidFill>
                  <a:schemeClr val="tx1"/>
                </a:solidFill>
              </a:rPr>
              <a:t>, pollo, </a:t>
            </a:r>
            <a:r>
              <a:rPr lang="en-US" dirty="0" err="1">
                <a:solidFill>
                  <a:schemeClr val="tx1"/>
                </a:solidFill>
              </a:rPr>
              <a:t>codorniz,ect</a:t>
            </a:r>
            <a:r>
              <a:rPr lang="en-US" dirty="0">
                <a:solidFill>
                  <a:schemeClr val="tx1"/>
                </a:solidFill>
              </a:rPr>
              <a:t>.)</a:t>
            </a:r>
          </a:p>
          <a:p>
            <a:pPr indent="-228600">
              <a:buFont typeface="Arial" panose="020B0604020202020204" pitchFamily="34" charset="0"/>
              <a:buChar char="•"/>
            </a:pPr>
            <a:r>
              <a:rPr lang="en-US" dirty="0">
                <a:solidFill>
                  <a:schemeClr val="tx1"/>
                </a:solidFill>
              </a:rPr>
              <a:t>Huevo</a:t>
            </a:r>
          </a:p>
          <a:p>
            <a:pPr indent="-228600">
              <a:buFont typeface="Arial" panose="020B0604020202020204" pitchFamily="34" charset="0"/>
              <a:buChar char="•"/>
            </a:pPr>
            <a:r>
              <a:rPr lang="en-US" dirty="0">
                <a:solidFill>
                  <a:schemeClr val="tx1"/>
                </a:solidFill>
              </a:rPr>
              <a:t>Queso</a:t>
            </a:r>
          </a:p>
          <a:p>
            <a:pPr indent="-228600">
              <a:buFont typeface="Arial" panose="020B0604020202020204" pitchFamily="34" charset="0"/>
              <a:buChar char="•"/>
            </a:pPr>
            <a:r>
              <a:rPr lang="en-US" dirty="0">
                <a:solidFill>
                  <a:schemeClr val="tx1"/>
                </a:solidFill>
              </a:rPr>
              <a:t>Frijol </a:t>
            </a:r>
          </a:p>
          <a:p>
            <a:pPr indent="-228600">
              <a:buFont typeface="Arial" panose="020B0604020202020204" pitchFamily="34" charset="0"/>
              <a:buChar char="•"/>
            </a:pPr>
            <a:r>
              <a:rPr lang="en-US" dirty="0">
                <a:solidFill>
                  <a:schemeClr val="tx1"/>
                </a:solidFill>
              </a:rPr>
              <a:t>Crema de </a:t>
            </a:r>
            <a:r>
              <a:rPr lang="en-US" dirty="0" err="1">
                <a:solidFill>
                  <a:schemeClr val="tx1"/>
                </a:solidFill>
              </a:rPr>
              <a:t>cacahuate</a:t>
            </a:r>
            <a:r>
              <a:rPr lang="en-US" dirty="0">
                <a:solidFill>
                  <a:schemeClr val="tx1"/>
                </a:solidFill>
              </a:rPr>
              <a:t> </a:t>
            </a:r>
          </a:p>
          <a:p>
            <a:pPr indent="-228600">
              <a:buFont typeface="Arial" panose="020B0604020202020204" pitchFamily="34" charset="0"/>
              <a:buChar char="•"/>
            </a:pPr>
            <a:r>
              <a:rPr lang="en-US" dirty="0">
                <a:solidFill>
                  <a:schemeClr val="tx1"/>
                </a:solidFill>
              </a:rPr>
              <a:t>Yogurt</a:t>
            </a:r>
          </a:p>
          <a:p>
            <a:pPr indent="-228600">
              <a:buFont typeface="Arial" panose="020B0604020202020204" pitchFamily="34" charset="0"/>
              <a:buChar char="•"/>
            </a:pPr>
            <a:endParaRPr lang="en-US" sz="1400" dirty="0">
              <a:solidFill>
                <a:schemeClr val="tx1"/>
              </a:solidFill>
            </a:endParaRPr>
          </a:p>
        </p:txBody>
      </p:sp>
      <p:pic>
        <p:nvPicPr>
          <p:cNvPr id="2050" name="Picture 2" descr="Meat Illustrations and Clip Art. 206,280 Meat royalty free illustrations,  drawings and graphics available to search from thousands of vector EPS  clipart producers.">
            <a:extLst>
              <a:ext uri="{FF2B5EF4-FFF2-40B4-BE49-F238E27FC236}">
                <a16:creationId xmlns:a16="http://schemas.microsoft.com/office/drawing/2014/main" id="{D05FE890-DB1A-40B2-A9FC-99471B2D74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8184" y="661916"/>
            <a:ext cx="5229686" cy="555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72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EE2A-4381-4B59-93A4-9BC5957DA773}"/>
              </a:ext>
            </a:extLst>
          </p:cNvPr>
          <p:cNvSpPr>
            <a:spLocks noGrp="1"/>
          </p:cNvSpPr>
          <p:nvPr>
            <p:ph type="title"/>
          </p:nvPr>
        </p:nvSpPr>
        <p:spPr>
          <a:xfrm>
            <a:off x="4568854" y="149699"/>
            <a:ext cx="3054292" cy="831813"/>
          </a:xfrm>
        </p:spPr>
        <p:txBody>
          <a:bodyPr>
            <a:normAutofit fontScale="90000"/>
          </a:bodyPr>
          <a:lstStyle/>
          <a:p>
            <a:pPr algn="ctr"/>
            <a:r>
              <a:rPr lang="en-US" sz="5400" b="1" dirty="0"/>
              <a:t>Yogurt</a:t>
            </a:r>
          </a:p>
        </p:txBody>
      </p:sp>
      <p:sp>
        <p:nvSpPr>
          <p:cNvPr id="4" name="TextBox 3">
            <a:extLst>
              <a:ext uri="{FF2B5EF4-FFF2-40B4-BE49-F238E27FC236}">
                <a16:creationId xmlns:a16="http://schemas.microsoft.com/office/drawing/2014/main" id="{F7D9E4B0-7E19-4361-ABBB-B9DB078B4BA3}"/>
              </a:ext>
            </a:extLst>
          </p:cNvPr>
          <p:cNvSpPr txBox="1"/>
          <p:nvPr/>
        </p:nvSpPr>
        <p:spPr>
          <a:xfrm>
            <a:off x="990600" y="1447800"/>
            <a:ext cx="10210800" cy="1077218"/>
          </a:xfrm>
          <a:prstGeom prst="rect">
            <a:avLst/>
          </a:prstGeom>
          <a:noFill/>
        </p:spPr>
        <p:txBody>
          <a:bodyPr wrap="square" rtlCol="0">
            <a:spAutoFit/>
          </a:bodyPr>
          <a:lstStyle/>
          <a:p>
            <a:pPr algn="ctr"/>
            <a:r>
              <a:rPr lang="en-US" sz="3200" dirty="0" err="1"/>
              <a:t>Recuerde</a:t>
            </a:r>
            <a:r>
              <a:rPr lang="en-US" sz="3200" dirty="0"/>
              <a:t> que </a:t>
            </a:r>
            <a:r>
              <a:rPr lang="en-US" sz="3200" dirty="0" err="1"/>
              <a:t>si</a:t>
            </a:r>
            <a:r>
              <a:rPr lang="en-US" sz="3200" dirty="0"/>
              <a:t> </a:t>
            </a:r>
            <a:r>
              <a:rPr lang="en-US" sz="3200" dirty="0" err="1"/>
              <a:t>usted</a:t>
            </a:r>
            <a:r>
              <a:rPr lang="en-US" sz="3200" dirty="0"/>
              <a:t> da yogurt debe saber las </a:t>
            </a:r>
            <a:r>
              <a:rPr lang="en-US" sz="3200" dirty="0" err="1"/>
              <a:t>porciones</a:t>
            </a:r>
            <a:r>
              <a:rPr lang="en-US" sz="3200" dirty="0"/>
              <a:t> que le </a:t>
            </a:r>
            <a:r>
              <a:rPr lang="en-US" sz="3200" dirty="0" err="1"/>
              <a:t>corresponde</a:t>
            </a:r>
            <a:r>
              <a:rPr lang="en-US" sz="3200" dirty="0"/>
              <a:t> a </a:t>
            </a:r>
            <a:r>
              <a:rPr lang="en-US" sz="3200" dirty="0" err="1"/>
              <a:t>cada</a:t>
            </a:r>
            <a:r>
              <a:rPr lang="en-US" sz="3200" dirty="0"/>
              <a:t> </a:t>
            </a:r>
            <a:r>
              <a:rPr lang="en-US" sz="3200" dirty="0" err="1"/>
              <a:t>niño</a:t>
            </a:r>
            <a:r>
              <a:rPr lang="en-US" sz="3200" dirty="0"/>
              <a:t> </a:t>
            </a:r>
            <a:r>
              <a:rPr lang="en-US" sz="3200" dirty="0" err="1"/>
              <a:t>dependiendo</a:t>
            </a:r>
            <a:r>
              <a:rPr lang="en-US" sz="3200" dirty="0"/>
              <a:t> de </a:t>
            </a:r>
            <a:r>
              <a:rPr lang="en-US" sz="3200" dirty="0" err="1"/>
              <a:t>su</a:t>
            </a:r>
            <a:r>
              <a:rPr lang="en-US" sz="3200" dirty="0"/>
              <a:t> </a:t>
            </a:r>
            <a:r>
              <a:rPr lang="en-US" sz="3200" dirty="0" err="1"/>
              <a:t>edad</a:t>
            </a:r>
            <a:r>
              <a:rPr lang="en-US" sz="3200" dirty="0"/>
              <a:t>.</a:t>
            </a:r>
          </a:p>
        </p:txBody>
      </p:sp>
      <p:sp>
        <p:nvSpPr>
          <p:cNvPr id="5" name="TextBox 4">
            <a:extLst>
              <a:ext uri="{FF2B5EF4-FFF2-40B4-BE49-F238E27FC236}">
                <a16:creationId xmlns:a16="http://schemas.microsoft.com/office/drawing/2014/main" id="{2BC6F112-FD80-4970-A3FB-9613AF837BF3}"/>
              </a:ext>
            </a:extLst>
          </p:cNvPr>
          <p:cNvSpPr txBox="1"/>
          <p:nvPr/>
        </p:nvSpPr>
        <p:spPr>
          <a:xfrm>
            <a:off x="134224" y="3078760"/>
            <a:ext cx="12149036" cy="1077218"/>
          </a:xfrm>
          <a:prstGeom prst="rect">
            <a:avLst/>
          </a:prstGeom>
          <a:noFill/>
        </p:spPr>
        <p:txBody>
          <a:bodyPr wrap="square" rtlCol="0">
            <a:spAutoFit/>
          </a:bodyPr>
          <a:lstStyle/>
          <a:p>
            <a:r>
              <a:rPr lang="en-US" sz="3200" b="1" dirty="0"/>
              <a:t>	1-2 </a:t>
            </a:r>
            <a:r>
              <a:rPr lang="en-US" sz="3200" b="1" dirty="0" err="1"/>
              <a:t>años</a:t>
            </a:r>
            <a:r>
              <a:rPr lang="en-US" sz="3200" b="1" dirty="0"/>
              <a:t> 	   3-5 </a:t>
            </a:r>
            <a:r>
              <a:rPr lang="en-US" sz="3200" b="1" dirty="0" err="1"/>
              <a:t>años</a:t>
            </a:r>
            <a:r>
              <a:rPr lang="en-US" sz="3200" b="1" dirty="0"/>
              <a:t>	 	 6-12 </a:t>
            </a:r>
            <a:r>
              <a:rPr lang="en-US" sz="3200" b="1" dirty="0" err="1"/>
              <a:t>años</a:t>
            </a:r>
            <a:r>
              <a:rPr lang="en-US" sz="3200" b="1" dirty="0"/>
              <a:t>	  	13-18 </a:t>
            </a:r>
            <a:r>
              <a:rPr lang="en-US" sz="3200" b="1" dirty="0" err="1"/>
              <a:t>año</a:t>
            </a:r>
            <a:endParaRPr lang="en-US" sz="3200" b="1" dirty="0"/>
          </a:p>
          <a:p>
            <a:r>
              <a:rPr lang="en-US" sz="3200" b="1" dirty="0"/>
              <a:t>       </a:t>
            </a:r>
            <a:r>
              <a:rPr lang="en-US" sz="2600" dirty="0"/>
              <a:t>½ </a:t>
            </a:r>
            <a:r>
              <a:rPr lang="en-US" sz="2600" dirty="0" err="1"/>
              <a:t>vaso</a:t>
            </a:r>
            <a:r>
              <a:rPr lang="en-US" sz="2600" dirty="0"/>
              <a:t> o 4 oz.     ¾ </a:t>
            </a:r>
            <a:r>
              <a:rPr lang="en-US" sz="2600" dirty="0" err="1"/>
              <a:t>vaso</a:t>
            </a:r>
            <a:r>
              <a:rPr lang="en-US" sz="2600" dirty="0"/>
              <a:t> o 6 oz.	  1 </a:t>
            </a:r>
            <a:r>
              <a:rPr lang="en-US" sz="2600" dirty="0" err="1"/>
              <a:t>vaso</a:t>
            </a:r>
            <a:r>
              <a:rPr lang="en-US" sz="2600" dirty="0"/>
              <a:t> o 8 oz.	 1 </a:t>
            </a:r>
            <a:r>
              <a:rPr lang="en-US" sz="2600" dirty="0" err="1"/>
              <a:t>vaso</a:t>
            </a:r>
            <a:r>
              <a:rPr lang="en-US" sz="2600" dirty="0"/>
              <a:t> o 8 oz.</a:t>
            </a:r>
          </a:p>
        </p:txBody>
      </p:sp>
      <p:pic>
        <p:nvPicPr>
          <p:cNvPr id="2050" name="Picture 2" descr="2,238 Yogurt Clipart Illustrations &amp;amp; Clip Art - iStock">
            <a:extLst>
              <a:ext uri="{FF2B5EF4-FFF2-40B4-BE49-F238E27FC236}">
                <a16:creationId xmlns:a16="http://schemas.microsoft.com/office/drawing/2014/main" id="{E8FA401A-5054-43A9-AC00-0785C0F3C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420" y="4303814"/>
            <a:ext cx="2212771" cy="221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12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72">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E29320-4580-4833-9703-D491BED15D1D}"/>
              </a:ext>
            </a:extLst>
          </p:cNvPr>
          <p:cNvSpPr>
            <a:spLocks noGrp="1"/>
          </p:cNvSpPr>
          <p:nvPr>
            <p:ph type="title"/>
          </p:nvPr>
        </p:nvSpPr>
        <p:spPr>
          <a:xfrm>
            <a:off x="871442" y="685800"/>
            <a:ext cx="4353116" cy="1474666"/>
          </a:xfrm>
        </p:spPr>
        <p:txBody>
          <a:bodyPr vert="horz" lIns="91440" tIns="45720" rIns="91440" bIns="45720" rtlCol="0" anchor="b">
            <a:normAutofit/>
          </a:bodyPr>
          <a:lstStyle/>
          <a:p>
            <a:pPr algn="ctr"/>
            <a:r>
              <a:rPr lang="en-US" sz="3200" kern="1200">
                <a:solidFill>
                  <a:srgbClr val="595959"/>
                </a:solidFill>
                <a:latin typeface="+mj-lt"/>
                <a:ea typeface="+mj-ea"/>
                <a:cs typeface="+mj-cs"/>
              </a:rPr>
              <a:t>Carne o derivado que </a:t>
            </a:r>
            <a:r>
              <a:rPr lang="en-US" sz="3200" b="1" u="sng" kern="1200">
                <a:solidFill>
                  <a:srgbClr val="595959"/>
                </a:solidFill>
                <a:latin typeface="+mj-lt"/>
                <a:ea typeface="+mj-ea"/>
                <a:cs typeface="+mj-cs"/>
              </a:rPr>
              <a:t>NO</a:t>
            </a:r>
            <a:r>
              <a:rPr lang="en-US" sz="3200" kern="1200">
                <a:solidFill>
                  <a:srgbClr val="595959"/>
                </a:solidFill>
                <a:latin typeface="+mj-lt"/>
                <a:ea typeface="+mj-ea"/>
                <a:cs typeface="+mj-cs"/>
              </a:rPr>
              <a:t> es acreditable</a:t>
            </a:r>
          </a:p>
        </p:txBody>
      </p:sp>
      <p:sp>
        <p:nvSpPr>
          <p:cNvPr id="3" name="Text Placeholder 2">
            <a:extLst>
              <a:ext uri="{FF2B5EF4-FFF2-40B4-BE49-F238E27FC236}">
                <a16:creationId xmlns:a16="http://schemas.microsoft.com/office/drawing/2014/main" id="{F167F370-AB88-4183-8344-2C02CD1637B6}"/>
              </a:ext>
            </a:extLst>
          </p:cNvPr>
          <p:cNvSpPr>
            <a:spLocks noGrp="1"/>
          </p:cNvSpPr>
          <p:nvPr>
            <p:ph type="body" sz="quarter" idx="11"/>
          </p:nvPr>
        </p:nvSpPr>
        <p:spPr>
          <a:xfrm>
            <a:off x="871442" y="2447337"/>
            <a:ext cx="4353116" cy="3770434"/>
          </a:xfrm>
        </p:spPr>
        <p:txBody>
          <a:bodyPr vert="horz" lIns="91440" tIns="45720" rIns="91440" bIns="45720" rtlCol="0" anchor="t">
            <a:normAutofit/>
          </a:bodyPr>
          <a:lstStyle/>
          <a:p>
            <a:pPr marL="285750" indent="-228600">
              <a:buFont typeface="Arial" panose="020B0604020202020204" pitchFamily="34" charset="0"/>
              <a:buChar char="•"/>
            </a:pPr>
            <a:r>
              <a:rPr lang="en-US" sz="2000">
                <a:solidFill>
                  <a:srgbClr val="595959"/>
                </a:solidFill>
              </a:rPr>
              <a:t>Bolonia</a:t>
            </a:r>
          </a:p>
          <a:p>
            <a:pPr marL="285750" indent="-228600">
              <a:buFont typeface="Arial" panose="020B0604020202020204" pitchFamily="34" charset="0"/>
              <a:buChar char="•"/>
            </a:pPr>
            <a:r>
              <a:rPr lang="en-US" sz="2000">
                <a:solidFill>
                  <a:srgbClr val="595959"/>
                </a:solidFill>
              </a:rPr>
              <a:t>Chorizo</a:t>
            </a:r>
          </a:p>
          <a:p>
            <a:pPr marL="285750" indent="-228600">
              <a:buFont typeface="Arial" panose="020B0604020202020204" pitchFamily="34" charset="0"/>
              <a:buChar char="•"/>
            </a:pPr>
            <a:r>
              <a:rPr lang="en-US" sz="2000">
                <a:solidFill>
                  <a:srgbClr val="595959"/>
                </a:solidFill>
              </a:rPr>
              <a:t>Tocino</a:t>
            </a:r>
          </a:p>
          <a:p>
            <a:pPr marL="285750" indent="-228600">
              <a:buFont typeface="Arial" panose="020B0604020202020204" pitchFamily="34" charset="0"/>
              <a:buChar char="•"/>
            </a:pPr>
            <a:r>
              <a:rPr lang="en-US" sz="2000">
                <a:solidFill>
                  <a:srgbClr val="595959"/>
                </a:solidFill>
              </a:rPr>
              <a:t>Queso crema</a:t>
            </a:r>
          </a:p>
          <a:p>
            <a:pPr marL="285750" indent="-228600">
              <a:buFont typeface="Arial" panose="020B0604020202020204" pitchFamily="34" charset="0"/>
              <a:buChar char="•"/>
            </a:pPr>
            <a:r>
              <a:rPr lang="en-US" sz="2000">
                <a:solidFill>
                  <a:srgbClr val="595959"/>
                </a:solidFill>
              </a:rPr>
              <a:t>Crema agria</a:t>
            </a:r>
          </a:p>
          <a:p>
            <a:pPr marL="285750" indent="-228600">
              <a:buFont typeface="Arial" panose="020B0604020202020204" pitchFamily="34" charset="0"/>
              <a:buChar char="•"/>
            </a:pPr>
            <a:r>
              <a:rPr lang="en-US" sz="2000">
                <a:solidFill>
                  <a:srgbClr val="595959"/>
                </a:solidFill>
              </a:rPr>
              <a:t>Ceviche (camaron y pescado)</a:t>
            </a:r>
          </a:p>
          <a:p>
            <a:pPr marL="285750" indent="-228600">
              <a:buFont typeface="Arial" panose="020B0604020202020204" pitchFamily="34" charset="0"/>
              <a:buChar char="•"/>
            </a:pPr>
            <a:r>
              <a:rPr lang="en-US" sz="2000">
                <a:solidFill>
                  <a:srgbClr val="595959"/>
                </a:solidFill>
              </a:rPr>
              <a:t>Queso fresco</a:t>
            </a:r>
          </a:p>
          <a:p>
            <a:pPr marL="285750" indent="-228600">
              <a:buFont typeface="Arial" panose="020B0604020202020204" pitchFamily="34" charset="0"/>
              <a:buChar char="•"/>
            </a:pPr>
            <a:r>
              <a:rPr lang="en-US" sz="2000">
                <a:solidFill>
                  <a:srgbClr val="595959"/>
                </a:solidFill>
              </a:rPr>
              <a:t>Pepperoni</a:t>
            </a:r>
          </a:p>
          <a:p>
            <a:pPr marL="285750" indent="-228600">
              <a:buFont typeface="Arial" panose="020B0604020202020204" pitchFamily="34" charset="0"/>
              <a:buChar char="•"/>
            </a:pPr>
            <a:endParaRPr lang="en-US" sz="2000">
              <a:solidFill>
                <a:srgbClr val="595959"/>
              </a:solidFill>
            </a:endParaRPr>
          </a:p>
          <a:p>
            <a:pPr marL="285750" indent="-228600">
              <a:buFont typeface="Arial" panose="020B0604020202020204" pitchFamily="34" charset="0"/>
              <a:buChar char="•"/>
            </a:pPr>
            <a:endParaRPr lang="en-US" sz="2000">
              <a:solidFill>
                <a:srgbClr val="595959"/>
              </a:solidFill>
            </a:endParaRPr>
          </a:p>
        </p:txBody>
      </p:sp>
      <p:pic>
        <p:nvPicPr>
          <p:cNvPr id="2050" name="Picture 2" descr="Vector Icon Illustration Logo For Set Whole Sausage Salami, Slice.. Royalty  Free Cliparts, Vectors, And Stock Illustration. Image 109905036.">
            <a:extLst>
              <a:ext uri="{FF2B5EF4-FFF2-40B4-BE49-F238E27FC236}">
                <a16:creationId xmlns:a16="http://schemas.microsoft.com/office/drawing/2014/main" id="{754A63E7-FC6D-45B3-AF7D-E0FE2ECE0B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1801" y="1053257"/>
            <a:ext cx="4797056" cy="4797056"/>
          </a:xfrm>
          <a:prstGeom prst="rect">
            <a:avLst/>
          </a:prstGeom>
          <a:noFill/>
          <a:extLst>
            <a:ext uri="{909E8E84-426E-40DD-AFC4-6F175D3DCCD1}">
              <a14:hiddenFill xmlns:a14="http://schemas.microsoft.com/office/drawing/2010/main">
                <a:solidFill>
                  <a:srgbClr val="FFFFFF"/>
                </a:solidFill>
              </a14:hiddenFill>
            </a:ext>
          </a:extLst>
        </p:spPr>
      </p:pic>
      <p:sp>
        <p:nvSpPr>
          <p:cNvPr id="4" name="&quot;Not Allowed&quot; Symbol 3">
            <a:extLst>
              <a:ext uri="{FF2B5EF4-FFF2-40B4-BE49-F238E27FC236}">
                <a16:creationId xmlns:a16="http://schemas.microsoft.com/office/drawing/2014/main" id="{7144AF40-84AC-4D90-A1F4-E9CA07D0526B}"/>
              </a:ext>
            </a:extLst>
          </p:cNvPr>
          <p:cNvSpPr/>
          <p:nvPr/>
        </p:nvSpPr>
        <p:spPr>
          <a:xfrm>
            <a:off x="7180977" y="1426128"/>
            <a:ext cx="3816990" cy="4077050"/>
          </a:xfrm>
          <a:prstGeom prst="noSmoking">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60003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736BEC2-2B96-4746-8B9D-8644DD1C7E85}"/>
              </a:ext>
            </a:extLst>
          </p:cNvPr>
          <p:cNvSpPr>
            <a:spLocks noGrp="1"/>
          </p:cNvSpPr>
          <p:nvPr>
            <p:ph type="title"/>
          </p:nvPr>
        </p:nvSpPr>
        <p:spPr>
          <a:xfrm>
            <a:off x="1146879" y="998002"/>
            <a:ext cx="3182940" cy="1471959"/>
          </a:xfrm>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Verduras</a:t>
            </a:r>
            <a:endParaRPr lang="en-US" sz="36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E5A65FF0-ED51-4325-A931-4FAE562BBEFB}"/>
              </a:ext>
            </a:extLst>
          </p:cNvPr>
          <p:cNvSpPr>
            <a:spLocks noGrp="1"/>
          </p:cNvSpPr>
          <p:nvPr>
            <p:ph type="body" sz="quarter" idx="11"/>
          </p:nvPr>
        </p:nvSpPr>
        <p:spPr>
          <a:xfrm>
            <a:off x="1139635" y="2546161"/>
            <a:ext cx="3200451" cy="2985929"/>
          </a:xfrm>
        </p:spPr>
        <p:txBody>
          <a:bodyPr vert="horz" lIns="91440" tIns="45720" rIns="91440" bIns="45720" rtlCol="0" anchor="t">
            <a:normAutofit/>
          </a:bodyPr>
          <a:lstStyle/>
          <a:p>
            <a:pPr indent="-228600">
              <a:buFont typeface="Arial" panose="020B0604020202020204" pitchFamily="34" charset="0"/>
              <a:buChar char="•"/>
            </a:pPr>
            <a:r>
              <a:rPr lang="en-US" sz="2400" dirty="0">
                <a:solidFill>
                  <a:schemeClr val="tx1"/>
                </a:solidFill>
              </a:rPr>
              <a:t>TODAS las </a:t>
            </a:r>
            <a:r>
              <a:rPr lang="en-US" sz="2400" dirty="0" err="1">
                <a:solidFill>
                  <a:schemeClr val="tx1"/>
                </a:solidFill>
              </a:rPr>
              <a:t>verduras</a:t>
            </a:r>
            <a:r>
              <a:rPr lang="en-US" sz="2400" dirty="0">
                <a:solidFill>
                  <a:schemeClr val="tx1"/>
                </a:solidFill>
              </a:rPr>
              <a:t> son </a:t>
            </a:r>
            <a:r>
              <a:rPr lang="en-US" sz="2400" dirty="0" err="1">
                <a:solidFill>
                  <a:schemeClr val="tx1"/>
                </a:solidFill>
              </a:rPr>
              <a:t>acreditables</a:t>
            </a:r>
            <a:endParaRPr lang="en-US" sz="2400" dirty="0">
              <a:solidFill>
                <a:schemeClr val="tx1"/>
              </a:solidFill>
            </a:endParaRPr>
          </a:p>
          <a:p>
            <a:pPr indent="-228600">
              <a:buFont typeface="Arial" panose="020B0604020202020204" pitchFamily="34" charset="0"/>
              <a:buChar char="•"/>
            </a:pPr>
            <a:endParaRPr lang="en-US" sz="2400" dirty="0">
              <a:solidFill>
                <a:srgbClr val="FEFFFF"/>
              </a:solidFill>
            </a:endParaRPr>
          </a:p>
          <a:p>
            <a:pPr indent="-228600">
              <a:buFont typeface="Arial" panose="020B0604020202020204" pitchFamily="34" charset="0"/>
              <a:buChar char="•"/>
            </a:pPr>
            <a:endParaRPr lang="en-US" sz="2400" dirty="0">
              <a:solidFill>
                <a:srgbClr val="FEFFFF"/>
              </a:solidFill>
            </a:endParaRPr>
          </a:p>
          <a:p>
            <a:pPr indent="-228600" algn="ctr">
              <a:buFont typeface="Arial" panose="020B0604020202020204" pitchFamily="34" charset="0"/>
              <a:buChar char="•"/>
            </a:pPr>
            <a:r>
              <a:rPr lang="en-US" sz="2000" b="1" dirty="0">
                <a:solidFill>
                  <a:srgbClr val="FEFFFF"/>
                </a:solidFill>
              </a:rPr>
              <a:t>Extra: </a:t>
            </a:r>
            <a:r>
              <a:rPr lang="en-US" sz="2000" dirty="0">
                <a:solidFill>
                  <a:srgbClr val="FEFFFF"/>
                </a:solidFill>
              </a:rPr>
              <a:t>limon y cilantro lo </a:t>
            </a:r>
            <a:r>
              <a:rPr lang="en-US" sz="2000" dirty="0" err="1">
                <a:solidFill>
                  <a:srgbClr val="FEFFFF"/>
                </a:solidFill>
              </a:rPr>
              <a:t>puede</a:t>
            </a:r>
            <a:r>
              <a:rPr lang="en-US" sz="2000" dirty="0">
                <a:solidFill>
                  <a:srgbClr val="FEFFFF"/>
                </a:solidFill>
              </a:rPr>
              <a:t> </a:t>
            </a:r>
            <a:r>
              <a:rPr lang="en-US" sz="2000" dirty="0" err="1">
                <a:solidFill>
                  <a:srgbClr val="FEFFFF"/>
                </a:solidFill>
              </a:rPr>
              <a:t>dar</a:t>
            </a:r>
            <a:r>
              <a:rPr lang="en-US" sz="2000" dirty="0">
                <a:solidFill>
                  <a:srgbClr val="FEFFFF"/>
                </a:solidFill>
              </a:rPr>
              <a:t> </a:t>
            </a:r>
            <a:r>
              <a:rPr lang="en-US" sz="2000" dirty="0" err="1">
                <a:solidFill>
                  <a:srgbClr val="FEFFFF"/>
                </a:solidFill>
              </a:rPr>
              <a:t>como</a:t>
            </a:r>
            <a:r>
              <a:rPr lang="en-US" sz="2000" dirty="0">
                <a:solidFill>
                  <a:srgbClr val="FEFFFF"/>
                </a:solidFill>
              </a:rPr>
              <a:t> </a:t>
            </a:r>
            <a:r>
              <a:rPr lang="en-US" sz="2000" dirty="0" err="1">
                <a:solidFill>
                  <a:srgbClr val="FEFFFF"/>
                </a:solidFill>
              </a:rPr>
              <a:t>condimento</a:t>
            </a:r>
            <a:endParaRPr lang="en-US" sz="2400" dirty="0">
              <a:solidFill>
                <a:srgbClr val="FEFFFF"/>
              </a:solidFill>
            </a:endParaRPr>
          </a:p>
        </p:txBody>
      </p:sp>
      <p:pic>
        <p:nvPicPr>
          <p:cNvPr id="3074" name="Picture 2" descr="Free Vegetables Cliparts, Download Free Vegetables Cliparts png images,  Free ClipArts on Clipart Library">
            <a:extLst>
              <a:ext uri="{FF2B5EF4-FFF2-40B4-BE49-F238E27FC236}">
                <a16:creationId xmlns:a16="http://schemas.microsoft.com/office/drawing/2014/main" id="{74BE81AE-5383-4A36-98A3-90C844FC89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98268" y="874354"/>
            <a:ext cx="6539075" cy="478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988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E84CB-A1A3-48CB-8289-AF5DA73B5FA4}"/>
              </a:ext>
            </a:extLst>
          </p:cNvPr>
          <p:cNvSpPr>
            <a:spLocks noGrp="1"/>
          </p:cNvSpPr>
          <p:nvPr>
            <p:ph type="title"/>
          </p:nvPr>
        </p:nvSpPr>
        <p:spPr>
          <a:xfrm>
            <a:off x="1724608" y="856180"/>
            <a:ext cx="2591790" cy="1128068"/>
          </a:xfrm>
        </p:spPr>
        <p:txBody>
          <a:bodyPr vert="horz" lIns="91440" tIns="45720" rIns="91440" bIns="45720" rtlCol="0" anchor="ctr">
            <a:normAutofit/>
          </a:bodyPr>
          <a:lstStyle/>
          <a:p>
            <a:r>
              <a:rPr lang="en-US" dirty="0" err="1">
                <a:solidFill>
                  <a:schemeClr val="tx1"/>
                </a:solidFill>
              </a:rPr>
              <a:t>Frutas</a:t>
            </a:r>
            <a:endParaRPr lang="en-US" dirty="0">
              <a:solidFill>
                <a:schemeClr val="tx1"/>
              </a:solidFill>
            </a:endParaRP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943128F-FB3A-4CC5-99CC-C941F17F5732}"/>
              </a:ext>
            </a:extLst>
          </p:cNvPr>
          <p:cNvSpPr>
            <a:spLocks noGrp="1"/>
          </p:cNvSpPr>
          <p:nvPr>
            <p:ph type="body" sz="quarter" idx="11"/>
          </p:nvPr>
        </p:nvSpPr>
        <p:spPr>
          <a:xfrm>
            <a:off x="159341" y="2330505"/>
            <a:ext cx="4990803" cy="3979585"/>
          </a:xfrm>
        </p:spPr>
        <p:txBody>
          <a:bodyPr vert="horz" lIns="91440" tIns="45720" rIns="91440" bIns="45720" rtlCol="0" anchor="ctr">
            <a:normAutofit/>
          </a:bodyPr>
          <a:lstStyle/>
          <a:p>
            <a:pPr marL="400050" indent="-342900">
              <a:buFont typeface="Arial" panose="020B0604020202020204" pitchFamily="34" charset="0"/>
              <a:buChar char="•"/>
            </a:pPr>
            <a:r>
              <a:rPr lang="en-US" sz="2400" dirty="0">
                <a:solidFill>
                  <a:schemeClr val="tx1"/>
                </a:solidFill>
              </a:rPr>
              <a:t>TODAS las </a:t>
            </a:r>
            <a:r>
              <a:rPr lang="en-US" sz="2400" dirty="0" err="1">
                <a:solidFill>
                  <a:schemeClr val="tx1"/>
                </a:solidFill>
              </a:rPr>
              <a:t>frutas</a:t>
            </a:r>
            <a:r>
              <a:rPr lang="en-US" sz="2400" dirty="0">
                <a:solidFill>
                  <a:schemeClr val="tx1"/>
                </a:solidFill>
              </a:rPr>
              <a:t> son </a:t>
            </a:r>
            <a:r>
              <a:rPr lang="en-US" sz="2400" dirty="0" err="1">
                <a:solidFill>
                  <a:schemeClr val="tx1"/>
                </a:solidFill>
              </a:rPr>
              <a:t>aprobadas</a:t>
            </a:r>
            <a:endParaRPr lang="en-US" sz="2400" dirty="0">
              <a:solidFill>
                <a:schemeClr val="tx1"/>
              </a:solidFill>
            </a:endParaRPr>
          </a:p>
          <a:p>
            <a:pPr indent="-228600">
              <a:buFont typeface="Arial" panose="020B0604020202020204" pitchFamily="34" charset="0"/>
              <a:buChar char="•"/>
            </a:pPr>
            <a:endParaRPr lang="en-US" sz="2400" dirty="0">
              <a:solidFill>
                <a:schemeClr val="tx1"/>
              </a:solidFill>
            </a:endParaRPr>
          </a:p>
          <a:p>
            <a:pPr marL="285750" indent="-228600">
              <a:buFont typeface="Arial" panose="020B0604020202020204" pitchFamily="34" charset="0"/>
              <a:buChar char="•"/>
            </a:pPr>
            <a:r>
              <a:rPr lang="en-US" sz="2400" dirty="0" err="1">
                <a:solidFill>
                  <a:schemeClr val="tx1"/>
                </a:solidFill>
              </a:rPr>
              <a:t>Jugos</a:t>
            </a:r>
            <a:r>
              <a:rPr lang="en-US" sz="2400" dirty="0">
                <a:solidFill>
                  <a:schemeClr val="tx1"/>
                </a:solidFill>
              </a:rPr>
              <a:t> 100% (2 </a:t>
            </a:r>
            <a:r>
              <a:rPr lang="en-US" sz="2400" dirty="0" err="1">
                <a:solidFill>
                  <a:schemeClr val="tx1"/>
                </a:solidFill>
              </a:rPr>
              <a:t>veces</a:t>
            </a:r>
            <a:r>
              <a:rPr lang="en-US" sz="2400" dirty="0">
                <a:solidFill>
                  <a:schemeClr val="tx1"/>
                </a:solidFill>
              </a:rPr>
              <a:t> a la </a:t>
            </a:r>
            <a:r>
              <a:rPr lang="en-US" sz="2400" dirty="0" err="1">
                <a:solidFill>
                  <a:schemeClr val="tx1"/>
                </a:solidFill>
              </a:rPr>
              <a:t>semana</a:t>
            </a:r>
            <a:r>
              <a:rPr lang="en-US" sz="2400" dirty="0">
                <a:solidFill>
                  <a:schemeClr val="tx1"/>
                </a:solidFill>
              </a:rPr>
              <a:t>)</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APPY FRUIT Clip Art / Fruit Clipart Downloads / Cute Fruit | Etsy | Happy  fruit, Fruit clipart, Cute fruit">
            <a:extLst>
              <a:ext uri="{FF2B5EF4-FFF2-40B4-BE49-F238E27FC236}">
                <a16:creationId xmlns:a16="http://schemas.microsoft.com/office/drawing/2014/main" id="{54AAF73C-577A-4A80-B204-7A047F2178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9" t="269" r="3195" b="8428"/>
          <a:stretch/>
        </p:blipFill>
        <p:spPr bwMode="auto">
          <a:xfrm>
            <a:off x="6096000" y="799352"/>
            <a:ext cx="5133975" cy="4953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497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7" name="Rectangle 7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Freeform: Shape 7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7C2E89E-9E78-45EC-A584-3E25AEEC1E61}"/>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sz="4400" kern="1200" dirty="0" err="1">
                <a:solidFill>
                  <a:schemeClr val="tx1"/>
                </a:solidFill>
                <a:latin typeface="+mj-lt"/>
                <a:ea typeface="+mj-ea"/>
                <a:cs typeface="+mj-cs"/>
              </a:rPr>
              <a:t>Grano</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Entero</a:t>
            </a:r>
            <a:r>
              <a:rPr lang="en-US" sz="4400" kern="1200" dirty="0">
                <a:solidFill>
                  <a:schemeClr val="tx1"/>
                </a:solidFill>
                <a:latin typeface="+mj-lt"/>
                <a:ea typeface="+mj-ea"/>
                <a:cs typeface="+mj-cs"/>
              </a:rPr>
              <a:t> o </a:t>
            </a:r>
            <a:r>
              <a:rPr lang="en-US" sz="4400" kern="1200" dirty="0" err="1">
                <a:solidFill>
                  <a:schemeClr val="tx1"/>
                </a:solidFill>
                <a:latin typeface="+mj-lt"/>
                <a:ea typeface="+mj-ea"/>
                <a:cs typeface="+mj-cs"/>
              </a:rPr>
              <a:t>Derivado</a:t>
            </a:r>
            <a:endParaRPr lang="en-US" sz="44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23BC8E9C-C358-47FD-BF36-9A7BF610FCE2}"/>
              </a:ext>
            </a:extLst>
          </p:cNvPr>
          <p:cNvSpPr>
            <a:spLocks noGrp="1"/>
          </p:cNvSpPr>
          <p:nvPr>
            <p:ph type="body" sz="quarter" idx="11"/>
          </p:nvPr>
        </p:nvSpPr>
        <p:spPr>
          <a:xfrm>
            <a:off x="1137034" y="2194102"/>
            <a:ext cx="4438036" cy="4559123"/>
          </a:xfrm>
        </p:spPr>
        <p:txBody>
          <a:bodyPr vert="horz" lIns="91440" tIns="45720" rIns="91440" bIns="45720" rtlCol="0">
            <a:normAutofit/>
          </a:bodyPr>
          <a:lstStyle/>
          <a:p>
            <a:pPr marL="285750" indent="-285750">
              <a:buFont typeface="Arial" panose="020B0604020202020204" pitchFamily="34" charset="0"/>
              <a:buChar char="•"/>
            </a:pPr>
            <a:r>
              <a:rPr lang="en-US" sz="1600" dirty="0">
                <a:solidFill>
                  <a:schemeClr val="tx1"/>
                </a:solidFill>
              </a:rPr>
              <a:t>Tortillas (</a:t>
            </a:r>
            <a:r>
              <a:rPr lang="en-US" sz="1600" dirty="0" err="1">
                <a:solidFill>
                  <a:schemeClr val="tx1"/>
                </a:solidFill>
              </a:rPr>
              <a:t>harina</a:t>
            </a:r>
            <a:r>
              <a:rPr lang="en-US" sz="1600" dirty="0">
                <a:solidFill>
                  <a:schemeClr val="tx1"/>
                </a:solidFill>
              </a:rPr>
              <a:t>/</a:t>
            </a:r>
            <a:r>
              <a:rPr lang="en-US" sz="1600" dirty="0" err="1">
                <a:solidFill>
                  <a:schemeClr val="tx1"/>
                </a:solidFill>
              </a:rPr>
              <a:t>maiz</a:t>
            </a:r>
            <a:r>
              <a:rPr lang="en-US" sz="1600" dirty="0">
                <a:solidFill>
                  <a:schemeClr val="tx1"/>
                </a:solidFill>
              </a:rPr>
              <a:t>)</a:t>
            </a:r>
          </a:p>
          <a:p>
            <a:pPr indent="-228600">
              <a:buFont typeface="Arial" panose="020B0604020202020204" pitchFamily="34" charset="0"/>
              <a:buChar char="•"/>
            </a:pPr>
            <a:r>
              <a:rPr lang="en-US" sz="1600" dirty="0">
                <a:solidFill>
                  <a:schemeClr val="tx1"/>
                </a:solidFill>
              </a:rPr>
              <a:t>Arroz</a:t>
            </a:r>
          </a:p>
          <a:p>
            <a:pPr indent="-228600">
              <a:buFont typeface="Arial" panose="020B0604020202020204" pitchFamily="34" charset="0"/>
              <a:buChar char="•"/>
            </a:pPr>
            <a:r>
              <a:rPr lang="en-US" sz="1600" dirty="0" err="1">
                <a:solidFill>
                  <a:schemeClr val="tx1"/>
                </a:solidFill>
              </a:rPr>
              <a:t>Fideo</a:t>
            </a:r>
            <a:endParaRPr lang="en-US" sz="1600" dirty="0">
              <a:solidFill>
                <a:schemeClr val="tx1"/>
              </a:solidFill>
            </a:endParaRPr>
          </a:p>
          <a:p>
            <a:pPr indent="-228600">
              <a:buFont typeface="Arial" panose="020B0604020202020204" pitchFamily="34" charset="0"/>
              <a:buChar char="•"/>
            </a:pPr>
            <a:r>
              <a:rPr lang="en-US" sz="1600" dirty="0">
                <a:solidFill>
                  <a:schemeClr val="tx1"/>
                </a:solidFill>
              </a:rPr>
              <a:t>Tostadas </a:t>
            </a:r>
          </a:p>
          <a:p>
            <a:pPr indent="-228600">
              <a:buFont typeface="Arial" panose="020B0604020202020204" pitchFamily="34" charset="0"/>
              <a:buChar char="•"/>
            </a:pPr>
            <a:r>
              <a:rPr lang="en-US" sz="1600" dirty="0">
                <a:solidFill>
                  <a:schemeClr val="tx1"/>
                </a:solidFill>
              </a:rPr>
              <a:t>Nachos </a:t>
            </a:r>
          </a:p>
          <a:p>
            <a:pPr indent="-228600">
              <a:buFont typeface="Arial" panose="020B0604020202020204" pitchFamily="34" charset="0"/>
              <a:buChar char="•"/>
            </a:pPr>
            <a:r>
              <a:rPr lang="en-US" sz="1600" dirty="0" err="1">
                <a:solidFill>
                  <a:schemeClr val="tx1"/>
                </a:solidFill>
              </a:rPr>
              <a:t>Totopos</a:t>
            </a:r>
            <a:r>
              <a:rPr lang="en-US" sz="1600" dirty="0">
                <a:solidFill>
                  <a:schemeClr val="tx1"/>
                </a:solidFill>
              </a:rPr>
              <a:t> </a:t>
            </a:r>
          </a:p>
          <a:p>
            <a:pPr indent="-228600">
              <a:buFont typeface="Arial" panose="020B0604020202020204" pitchFamily="34" charset="0"/>
              <a:buChar char="•"/>
            </a:pPr>
            <a:r>
              <a:rPr lang="en-US" sz="1600" dirty="0" err="1">
                <a:solidFill>
                  <a:schemeClr val="tx1"/>
                </a:solidFill>
              </a:rPr>
              <a:t>Sopes</a:t>
            </a:r>
            <a:r>
              <a:rPr lang="en-US" sz="1600" dirty="0">
                <a:solidFill>
                  <a:schemeClr val="tx1"/>
                </a:solidFill>
              </a:rPr>
              <a:t> </a:t>
            </a:r>
          </a:p>
          <a:p>
            <a:pPr indent="-228600">
              <a:buFont typeface="Arial" panose="020B0604020202020204" pitchFamily="34" charset="0"/>
              <a:buChar char="•"/>
            </a:pPr>
            <a:r>
              <a:rPr lang="en-US" sz="1600" dirty="0">
                <a:solidFill>
                  <a:schemeClr val="tx1"/>
                </a:solidFill>
              </a:rPr>
              <a:t>Pan (integral, </a:t>
            </a:r>
            <a:r>
              <a:rPr lang="en-US" sz="1600" dirty="0" err="1">
                <a:solidFill>
                  <a:schemeClr val="tx1"/>
                </a:solidFill>
              </a:rPr>
              <a:t>blanco</a:t>
            </a:r>
            <a:r>
              <a:rPr lang="en-US" sz="1600" dirty="0">
                <a:solidFill>
                  <a:schemeClr val="tx1"/>
                </a:solidFill>
              </a:rPr>
              <a:t>, </a:t>
            </a:r>
            <a:r>
              <a:rPr lang="en-US" sz="1600" dirty="0" err="1">
                <a:solidFill>
                  <a:schemeClr val="tx1"/>
                </a:solidFill>
              </a:rPr>
              <a:t>ect</a:t>
            </a:r>
            <a:r>
              <a:rPr lang="en-US" sz="1600" dirty="0">
                <a:solidFill>
                  <a:schemeClr val="tx1"/>
                </a:solidFill>
              </a:rPr>
              <a:t>.)</a:t>
            </a:r>
          </a:p>
          <a:p>
            <a:pPr indent="-228600">
              <a:buFont typeface="Arial" panose="020B0604020202020204" pitchFamily="34" charset="0"/>
              <a:buChar char="•"/>
            </a:pPr>
            <a:r>
              <a:rPr lang="en-US" sz="1600" dirty="0" err="1">
                <a:solidFill>
                  <a:schemeClr val="tx1"/>
                </a:solidFill>
              </a:rPr>
              <a:t>Avena</a:t>
            </a:r>
            <a:endParaRPr lang="en-US" sz="1600" dirty="0">
              <a:solidFill>
                <a:schemeClr val="tx1"/>
              </a:solidFill>
            </a:endParaRPr>
          </a:p>
          <a:p>
            <a:pPr indent="-228600">
              <a:buFont typeface="Arial" panose="020B0604020202020204" pitchFamily="34" charset="0"/>
              <a:buChar char="•"/>
            </a:pPr>
            <a:r>
              <a:rPr lang="en-US" sz="1600" dirty="0">
                <a:solidFill>
                  <a:schemeClr val="tx1"/>
                </a:solidFill>
              </a:rPr>
              <a:t>Waffles, pancakes, hotcakes, </a:t>
            </a:r>
            <a:r>
              <a:rPr lang="en-US" sz="1600" dirty="0" err="1">
                <a:solidFill>
                  <a:schemeClr val="tx1"/>
                </a:solidFill>
              </a:rPr>
              <a:t>ect</a:t>
            </a:r>
            <a:r>
              <a:rPr lang="en-US" sz="1600" dirty="0">
                <a:solidFill>
                  <a:schemeClr val="tx1"/>
                </a:solidFill>
              </a:rPr>
              <a:t>. </a:t>
            </a:r>
          </a:p>
          <a:p>
            <a:pPr indent="-228600">
              <a:buFont typeface="Arial" panose="020B0604020202020204" pitchFamily="34" charset="0"/>
              <a:buChar char="•"/>
            </a:pPr>
            <a:r>
              <a:rPr lang="en-US" sz="1600" dirty="0">
                <a:solidFill>
                  <a:schemeClr val="tx1"/>
                </a:solidFill>
              </a:rPr>
              <a:t>Muffins</a:t>
            </a:r>
          </a:p>
          <a:p>
            <a:pPr indent="-228600">
              <a:buFont typeface="Arial" panose="020B0604020202020204" pitchFamily="34" charset="0"/>
              <a:buChar char="•"/>
            </a:pPr>
            <a:r>
              <a:rPr lang="en-US" sz="1600" dirty="0" err="1">
                <a:solidFill>
                  <a:schemeClr val="tx1"/>
                </a:solidFill>
              </a:rPr>
              <a:t>Cereales</a:t>
            </a:r>
            <a:r>
              <a:rPr lang="en-US" sz="1600" dirty="0">
                <a:solidFill>
                  <a:schemeClr val="tx1"/>
                </a:solidFill>
              </a:rPr>
              <a:t> (</a:t>
            </a:r>
            <a:r>
              <a:rPr lang="en-US" sz="1600" dirty="0" err="1">
                <a:solidFill>
                  <a:schemeClr val="tx1"/>
                </a:solidFill>
              </a:rPr>
              <a:t>bajos</a:t>
            </a:r>
            <a:r>
              <a:rPr lang="en-US" sz="1600" dirty="0">
                <a:solidFill>
                  <a:schemeClr val="tx1"/>
                </a:solidFill>
              </a:rPr>
              <a:t> </a:t>
            </a:r>
            <a:r>
              <a:rPr lang="en-US" sz="1600" dirty="0" err="1">
                <a:solidFill>
                  <a:schemeClr val="tx1"/>
                </a:solidFill>
              </a:rPr>
              <a:t>en</a:t>
            </a:r>
            <a:r>
              <a:rPr lang="en-US" sz="1600" dirty="0">
                <a:solidFill>
                  <a:schemeClr val="tx1"/>
                </a:solidFill>
              </a:rPr>
              <a:t> </a:t>
            </a:r>
            <a:r>
              <a:rPr lang="en-US" sz="1600" dirty="0" err="1">
                <a:solidFill>
                  <a:schemeClr val="tx1"/>
                </a:solidFill>
              </a:rPr>
              <a:t>azucar</a:t>
            </a:r>
            <a:r>
              <a:rPr lang="en-US" sz="1600" dirty="0">
                <a:solidFill>
                  <a:schemeClr val="tx1"/>
                </a:solidFill>
              </a:rPr>
              <a:t>)</a:t>
            </a:r>
          </a:p>
          <a:p>
            <a:pPr indent="-228600">
              <a:buFont typeface="Arial" panose="020B0604020202020204" pitchFamily="34" charset="0"/>
              <a:buChar char="•"/>
            </a:pPr>
            <a:r>
              <a:rPr lang="en-US" sz="1600" dirty="0" err="1">
                <a:solidFill>
                  <a:schemeClr val="tx1"/>
                </a:solidFill>
              </a:rPr>
              <a:t>Palomitas</a:t>
            </a:r>
            <a:r>
              <a:rPr lang="en-US" sz="1600" dirty="0">
                <a:solidFill>
                  <a:schemeClr val="tx1"/>
                </a:solidFill>
              </a:rPr>
              <a:t> (snacks)</a:t>
            </a:r>
          </a:p>
          <a:p>
            <a:pPr indent="-228600">
              <a:buFont typeface="Arial" panose="020B0604020202020204" pitchFamily="34" charset="0"/>
              <a:buChar char="•"/>
            </a:pPr>
            <a:endParaRPr lang="en-US" sz="1100" dirty="0">
              <a:solidFill>
                <a:schemeClr val="tx1"/>
              </a:solidFill>
            </a:endParaRPr>
          </a:p>
        </p:txBody>
      </p:sp>
      <p:pic>
        <p:nvPicPr>
          <p:cNvPr id="5122" name="Picture 2" descr="Nutrition Services / Grains - copy">
            <a:extLst>
              <a:ext uri="{FF2B5EF4-FFF2-40B4-BE49-F238E27FC236}">
                <a16:creationId xmlns:a16="http://schemas.microsoft.com/office/drawing/2014/main" id="{A6A2B7AB-79EB-43A4-813B-9222BE2024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80610" y="2044772"/>
            <a:ext cx="4737650" cy="279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43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6BB1-60B8-4FEC-ABFF-54275677CB80}"/>
              </a:ext>
            </a:extLst>
          </p:cNvPr>
          <p:cNvSpPr>
            <a:spLocks noGrp="1"/>
          </p:cNvSpPr>
          <p:nvPr>
            <p:ph type="title"/>
          </p:nvPr>
        </p:nvSpPr>
        <p:spPr>
          <a:xfrm>
            <a:off x="648930" y="219691"/>
            <a:ext cx="3505495" cy="1622321"/>
          </a:xfrm>
        </p:spPr>
        <p:txBody>
          <a:bodyPr vert="horz" lIns="91440" tIns="45720" rIns="91440" bIns="45720" rtlCol="0" anchor="ctr">
            <a:normAutofit/>
          </a:bodyPr>
          <a:lstStyle/>
          <a:p>
            <a:r>
              <a:rPr lang="en-US" sz="3400" kern="1200" dirty="0" err="1">
                <a:solidFill>
                  <a:schemeClr val="tx1"/>
                </a:solidFill>
                <a:latin typeface="+mj-lt"/>
                <a:ea typeface="+mj-ea"/>
                <a:cs typeface="+mj-cs"/>
              </a:rPr>
              <a:t>Grano</a:t>
            </a:r>
            <a:r>
              <a:rPr lang="en-US" sz="3400" kern="1200" dirty="0">
                <a:solidFill>
                  <a:schemeClr val="tx1"/>
                </a:solidFill>
                <a:latin typeface="+mj-lt"/>
                <a:ea typeface="+mj-ea"/>
                <a:cs typeface="+mj-cs"/>
              </a:rPr>
              <a:t> que </a:t>
            </a:r>
            <a:r>
              <a:rPr lang="en-US" sz="3400" b="1" u="sng" kern="1200" dirty="0">
                <a:solidFill>
                  <a:srgbClr val="FF0000"/>
                </a:solidFill>
                <a:latin typeface="+mj-lt"/>
                <a:ea typeface="+mj-ea"/>
                <a:cs typeface="+mj-cs"/>
              </a:rPr>
              <a:t>NO</a:t>
            </a:r>
            <a:r>
              <a:rPr lang="en-US" sz="3400" kern="1200" dirty="0">
                <a:solidFill>
                  <a:schemeClr val="tx1"/>
                </a:solidFill>
                <a:latin typeface="+mj-lt"/>
                <a:ea typeface="+mj-ea"/>
                <a:cs typeface="+mj-cs"/>
              </a:rPr>
              <a:t> es </a:t>
            </a:r>
            <a:r>
              <a:rPr lang="en-US" sz="3400" kern="1200" dirty="0" err="1">
                <a:solidFill>
                  <a:schemeClr val="tx1"/>
                </a:solidFill>
                <a:latin typeface="+mj-lt"/>
                <a:ea typeface="+mj-ea"/>
                <a:cs typeface="+mj-cs"/>
              </a:rPr>
              <a:t>acreditable</a:t>
            </a:r>
            <a:endParaRPr lang="en-US" sz="34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2B3F6DD5-3D1F-4F9C-B29A-F7F7E51AE46D}"/>
              </a:ext>
            </a:extLst>
          </p:cNvPr>
          <p:cNvSpPr>
            <a:spLocks noGrp="1"/>
          </p:cNvSpPr>
          <p:nvPr>
            <p:ph type="body" sz="quarter" idx="11"/>
          </p:nvPr>
        </p:nvSpPr>
        <p:spPr>
          <a:xfrm>
            <a:off x="648931" y="1842012"/>
            <a:ext cx="3505494" cy="4381807"/>
          </a:xfrm>
        </p:spPr>
        <p:txBody>
          <a:bodyPr vert="horz" lIns="91440" tIns="45720" rIns="91440" bIns="45720" rtlCol="0">
            <a:normAutofit/>
          </a:bodyPr>
          <a:lstStyle/>
          <a:p>
            <a:pPr marL="285750" indent="-228600">
              <a:buFont typeface="Arial" panose="020B0604020202020204" pitchFamily="34" charset="0"/>
              <a:buChar char="•"/>
            </a:pPr>
            <a:r>
              <a:rPr lang="en-US" dirty="0">
                <a:solidFill>
                  <a:schemeClr val="tx1"/>
                </a:solidFill>
              </a:rPr>
              <a:t>Arroz con leche</a:t>
            </a:r>
          </a:p>
          <a:p>
            <a:pPr marL="285750" indent="-228600">
              <a:buFont typeface="Arial" panose="020B0604020202020204" pitchFamily="34" charset="0"/>
              <a:buChar char="•"/>
            </a:pPr>
            <a:r>
              <a:rPr lang="en-US" dirty="0">
                <a:solidFill>
                  <a:schemeClr val="tx1"/>
                </a:solidFill>
              </a:rPr>
              <a:t>Pan dulce</a:t>
            </a:r>
          </a:p>
          <a:p>
            <a:pPr marL="285750" indent="-228600">
              <a:buFont typeface="Arial" panose="020B0604020202020204" pitchFamily="34" charset="0"/>
              <a:buChar char="•"/>
            </a:pPr>
            <a:r>
              <a:rPr lang="en-US" dirty="0" err="1">
                <a:solidFill>
                  <a:schemeClr val="tx1"/>
                </a:solidFill>
              </a:rPr>
              <a:t>Donas</a:t>
            </a:r>
            <a:endParaRPr lang="en-US" dirty="0">
              <a:solidFill>
                <a:schemeClr val="tx1"/>
              </a:solidFill>
            </a:endParaRPr>
          </a:p>
          <a:p>
            <a:pPr marL="285750" indent="-228600">
              <a:buFont typeface="Arial" panose="020B0604020202020204" pitchFamily="34" charset="0"/>
              <a:buChar char="•"/>
            </a:pPr>
            <a:r>
              <a:rPr lang="en-US" dirty="0">
                <a:solidFill>
                  <a:schemeClr val="tx1"/>
                </a:solidFill>
              </a:rPr>
              <a:t>Barras de granola</a:t>
            </a:r>
          </a:p>
          <a:p>
            <a:pPr marL="285750" indent="-228600">
              <a:buFont typeface="Arial" panose="020B0604020202020204" pitchFamily="34" charset="0"/>
              <a:buChar char="•"/>
            </a:pPr>
            <a:r>
              <a:rPr lang="en-US" dirty="0">
                <a:solidFill>
                  <a:schemeClr val="tx1"/>
                </a:solidFill>
              </a:rPr>
              <a:t>Galletas Oreos</a:t>
            </a:r>
          </a:p>
          <a:p>
            <a:pPr marL="285750" indent="-228600">
              <a:buFont typeface="Arial" panose="020B0604020202020204" pitchFamily="34" charset="0"/>
              <a:buChar char="•"/>
            </a:pPr>
            <a:r>
              <a:rPr lang="en-US" dirty="0" err="1">
                <a:solidFill>
                  <a:schemeClr val="tx1"/>
                </a:solidFill>
              </a:rPr>
              <a:t>Pasteles</a:t>
            </a:r>
            <a:endParaRPr lang="en-US" dirty="0">
              <a:solidFill>
                <a:schemeClr val="tx1"/>
              </a:solidFill>
            </a:endParaRPr>
          </a:p>
          <a:p>
            <a:pPr marL="285750" indent="-228600">
              <a:buFont typeface="Arial" panose="020B0604020202020204" pitchFamily="34" charset="0"/>
              <a:buChar char="•"/>
            </a:pPr>
            <a:r>
              <a:rPr lang="en-US" dirty="0">
                <a:solidFill>
                  <a:schemeClr val="tx1"/>
                </a:solidFill>
              </a:rPr>
              <a:t>Galletas de </a:t>
            </a:r>
            <a:r>
              <a:rPr lang="en-US" dirty="0" err="1">
                <a:solidFill>
                  <a:schemeClr val="tx1"/>
                </a:solidFill>
              </a:rPr>
              <a:t>Avena</a:t>
            </a:r>
            <a:endParaRPr lang="en-US" dirty="0">
              <a:solidFill>
                <a:schemeClr val="tx1"/>
              </a:solidFill>
            </a:endParaRPr>
          </a:p>
          <a:p>
            <a:pPr marL="285750" indent="-228600">
              <a:buFont typeface="Arial" panose="020B0604020202020204" pitchFamily="34" charset="0"/>
              <a:buChar char="•"/>
            </a:pPr>
            <a:r>
              <a:rPr lang="en-US" dirty="0">
                <a:solidFill>
                  <a:schemeClr val="tx1"/>
                </a:solidFill>
              </a:rPr>
              <a:t>Brownies</a:t>
            </a:r>
          </a:p>
          <a:p>
            <a:pPr marL="285750" indent="-228600">
              <a:buFont typeface="Arial" panose="020B0604020202020204" pitchFamily="34" charset="0"/>
              <a:buChar char="•"/>
            </a:pPr>
            <a:r>
              <a:rPr lang="en-US" dirty="0">
                <a:solidFill>
                  <a:schemeClr val="tx1"/>
                </a:solidFill>
              </a:rPr>
              <a:t>Pop-tarts</a:t>
            </a:r>
          </a:p>
          <a:p>
            <a:pPr marL="285750" indent="-228600">
              <a:buFont typeface="Arial" panose="020B0604020202020204" pitchFamily="34" charset="0"/>
              <a:buChar char="•"/>
            </a:pPr>
            <a:r>
              <a:rPr lang="en-US" dirty="0" err="1">
                <a:solidFill>
                  <a:schemeClr val="tx1"/>
                </a:solidFill>
              </a:rPr>
              <a:t>Waffers</a:t>
            </a:r>
            <a:r>
              <a:rPr lang="en-US" dirty="0">
                <a:solidFill>
                  <a:schemeClr val="tx1"/>
                </a:solidFill>
              </a:rPr>
              <a:t> (galletas de </a:t>
            </a:r>
            <a:r>
              <a:rPr lang="en-US" dirty="0" err="1">
                <a:solidFill>
                  <a:schemeClr val="tx1"/>
                </a:solidFill>
              </a:rPr>
              <a:t>nieve</a:t>
            </a:r>
            <a:r>
              <a:rPr lang="en-US" dirty="0">
                <a:solidFill>
                  <a:schemeClr val="tx1"/>
                </a:solidFill>
              </a:rPr>
              <a:t>)</a:t>
            </a:r>
          </a:p>
          <a:p>
            <a:pPr marL="285750" indent="-228600">
              <a:buFont typeface="Arial" panose="020B0604020202020204" pitchFamily="34" charset="0"/>
              <a:buChar char="•"/>
            </a:pPr>
            <a:r>
              <a:rPr lang="en-US" dirty="0">
                <a:solidFill>
                  <a:schemeClr val="tx1"/>
                </a:solidFill>
              </a:rPr>
              <a:t>Chips ahoy</a:t>
            </a:r>
          </a:p>
        </p:txBody>
      </p:sp>
      <p:sp>
        <p:nvSpPr>
          <p:cNvPr id="135" name="Rectangle 13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akes And Pastries Clipart | Free Images at Clker.com - vector clip art  online, royalty free &amp;amp; public domain">
            <a:extLst>
              <a:ext uri="{FF2B5EF4-FFF2-40B4-BE49-F238E27FC236}">
                <a16:creationId xmlns:a16="http://schemas.microsoft.com/office/drawing/2014/main" id="{8805B4AF-6D4C-46F6-B670-7FFFB4B55C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4" t="2402" r="2271" b="10339"/>
          <a:stretch/>
        </p:blipFill>
        <p:spPr bwMode="auto">
          <a:xfrm>
            <a:off x="6095999" y="933450"/>
            <a:ext cx="4657725" cy="4572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quot;Not Allowed&quot; Symbol 3">
            <a:extLst>
              <a:ext uri="{FF2B5EF4-FFF2-40B4-BE49-F238E27FC236}">
                <a16:creationId xmlns:a16="http://schemas.microsoft.com/office/drawing/2014/main" id="{47DF9E83-73DC-4167-9647-EA0DE3B25F7C}"/>
              </a:ext>
            </a:extLst>
          </p:cNvPr>
          <p:cNvSpPr/>
          <p:nvPr/>
        </p:nvSpPr>
        <p:spPr>
          <a:xfrm>
            <a:off x="6410324" y="894476"/>
            <a:ext cx="4343400" cy="4871466"/>
          </a:xfrm>
          <a:prstGeom prst="noSmoking">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52764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D8E13B-1FB0-44FE-86DA-A134A45CDD34}"/>
              </a:ext>
            </a:extLst>
          </p:cNvPr>
          <p:cNvSpPr>
            <a:spLocks noGrp="1"/>
          </p:cNvSpPr>
          <p:nvPr>
            <p:ph type="title"/>
          </p:nvPr>
        </p:nvSpPr>
        <p:spPr>
          <a:xfrm>
            <a:off x="1335248" y="105156"/>
            <a:ext cx="9521504" cy="685800"/>
          </a:xfrm>
        </p:spPr>
        <p:txBody>
          <a:bodyPr/>
          <a:lstStyle/>
          <a:p>
            <a:r>
              <a:rPr lang="en-US" dirty="0">
                <a:solidFill>
                  <a:schemeClr val="tx2"/>
                </a:solidFill>
              </a:rPr>
              <a:t>Algo Nuevo </a:t>
            </a:r>
            <a:r>
              <a:rPr lang="en-US" dirty="0" err="1">
                <a:solidFill>
                  <a:schemeClr val="tx2"/>
                </a:solidFill>
              </a:rPr>
              <a:t>Requerido</a:t>
            </a:r>
            <a:r>
              <a:rPr lang="en-US" dirty="0">
                <a:solidFill>
                  <a:schemeClr val="tx2"/>
                </a:solidFill>
              </a:rPr>
              <a:t> por </a:t>
            </a:r>
            <a:r>
              <a:rPr lang="en-US" dirty="0" err="1">
                <a:solidFill>
                  <a:schemeClr val="tx2"/>
                </a:solidFill>
              </a:rPr>
              <a:t>el</a:t>
            </a:r>
            <a:r>
              <a:rPr lang="en-US" dirty="0">
                <a:solidFill>
                  <a:schemeClr val="tx2"/>
                </a:solidFill>
              </a:rPr>
              <a:t> Estado</a:t>
            </a:r>
          </a:p>
        </p:txBody>
      </p:sp>
      <p:sp>
        <p:nvSpPr>
          <p:cNvPr id="6" name="Text Placeholder 5">
            <a:extLst>
              <a:ext uri="{FF2B5EF4-FFF2-40B4-BE49-F238E27FC236}">
                <a16:creationId xmlns:a16="http://schemas.microsoft.com/office/drawing/2014/main" id="{F63E7D0A-C0BF-4709-A87E-2A4775EDE118}"/>
              </a:ext>
            </a:extLst>
          </p:cNvPr>
          <p:cNvSpPr>
            <a:spLocks noGrp="1"/>
          </p:cNvSpPr>
          <p:nvPr>
            <p:ph type="body" sz="quarter" idx="11"/>
          </p:nvPr>
        </p:nvSpPr>
        <p:spPr>
          <a:xfrm>
            <a:off x="1335248" y="1104746"/>
            <a:ext cx="9194335" cy="5648098"/>
          </a:xfrm>
        </p:spPr>
        <p:txBody>
          <a:bodyPr>
            <a:normAutofit/>
          </a:bodyPr>
          <a:lstStyle/>
          <a:p>
            <a:pPr algn="ctr"/>
            <a:r>
              <a:rPr lang="en-US" sz="2400" dirty="0"/>
              <a:t>Si </a:t>
            </a:r>
            <a:r>
              <a:rPr lang="en-US" sz="2400" dirty="0" err="1"/>
              <a:t>usted</a:t>
            </a:r>
            <a:r>
              <a:rPr lang="en-US" sz="2400" dirty="0"/>
              <a:t> </a:t>
            </a:r>
            <a:r>
              <a:rPr lang="en-US" sz="2400" dirty="0" err="1"/>
              <a:t>esta</a:t>
            </a:r>
            <a:r>
              <a:rPr lang="en-US" sz="2400" dirty="0"/>
              <a:t> </a:t>
            </a:r>
            <a:r>
              <a:rPr lang="en-US" sz="2400" dirty="0" err="1"/>
              <a:t>proporcionando</a:t>
            </a:r>
            <a:r>
              <a:rPr lang="en-US" sz="2400" dirty="0"/>
              <a:t> </a:t>
            </a:r>
            <a:r>
              <a:rPr lang="en-US" sz="2400" dirty="0" err="1"/>
              <a:t>alguna</a:t>
            </a:r>
            <a:r>
              <a:rPr lang="en-US" sz="2400" dirty="0"/>
              <a:t> comida </a:t>
            </a:r>
            <a:r>
              <a:rPr lang="en-US" sz="2400" dirty="0" err="1"/>
              <a:t>mixtas</a:t>
            </a:r>
            <a:r>
              <a:rPr lang="en-US" sz="2400" dirty="0"/>
              <a:t> </a:t>
            </a:r>
            <a:r>
              <a:rPr lang="en-US" sz="2400" dirty="0" err="1"/>
              <a:t>deben</a:t>
            </a:r>
            <a:r>
              <a:rPr lang="en-US" sz="2400" dirty="0"/>
              <a:t> </a:t>
            </a:r>
            <a:r>
              <a:rPr lang="en-US" sz="2400" dirty="0" err="1"/>
              <a:t>tener</a:t>
            </a:r>
            <a:r>
              <a:rPr lang="en-US" sz="2400" dirty="0"/>
              <a:t> </a:t>
            </a:r>
            <a:r>
              <a:rPr lang="en-US" sz="2400" dirty="0" err="1"/>
              <a:t>recetas</a:t>
            </a:r>
            <a:r>
              <a:rPr lang="en-US" sz="2400" dirty="0"/>
              <a:t> </a:t>
            </a:r>
            <a:r>
              <a:rPr lang="en-US" sz="2400" dirty="0" err="1"/>
              <a:t>en</a:t>
            </a:r>
            <a:r>
              <a:rPr lang="en-US" sz="2400" dirty="0"/>
              <a:t> casa y </a:t>
            </a:r>
            <a:r>
              <a:rPr lang="en-US" sz="2400" dirty="0" err="1"/>
              <a:t>poner</a:t>
            </a:r>
            <a:r>
              <a:rPr lang="en-US" sz="2400" dirty="0"/>
              <a:t> </a:t>
            </a:r>
            <a:r>
              <a:rPr lang="en-US" sz="2400" dirty="0" err="1"/>
              <a:t>en</a:t>
            </a:r>
            <a:r>
              <a:rPr lang="en-US" sz="2400" dirty="0"/>
              <a:t> </a:t>
            </a:r>
            <a:r>
              <a:rPr lang="en-US" sz="2400" dirty="0" err="1"/>
              <a:t>el</a:t>
            </a:r>
            <a:r>
              <a:rPr lang="en-US" sz="2400" dirty="0"/>
              <a:t> menu</a:t>
            </a:r>
          </a:p>
          <a:p>
            <a:pPr algn="ctr"/>
            <a:r>
              <a:rPr lang="en-US" sz="2400" b="1" dirty="0"/>
              <a:t> (HM = Home Made) o (HC = </a:t>
            </a:r>
            <a:r>
              <a:rPr lang="en-US" sz="2400" b="1" dirty="0" err="1"/>
              <a:t>Hecho</a:t>
            </a:r>
            <a:r>
              <a:rPr lang="en-US" sz="2400" b="1" dirty="0"/>
              <a:t> Casa)</a:t>
            </a:r>
          </a:p>
          <a:p>
            <a:pPr algn="ctr"/>
            <a:endParaRPr lang="en-US" sz="2400" b="1" dirty="0"/>
          </a:p>
          <a:p>
            <a:pPr algn="ctr"/>
            <a:r>
              <a:rPr lang="en-US" sz="2400" i="1" u="sng" dirty="0" err="1"/>
              <a:t>unos</a:t>
            </a:r>
            <a:r>
              <a:rPr lang="en-US" sz="2400" i="1" u="sng" dirty="0"/>
              <a:t> de los </a:t>
            </a:r>
            <a:r>
              <a:rPr lang="en-US" sz="2400" i="1" u="sng" dirty="0" err="1"/>
              <a:t>ejemplos</a:t>
            </a:r>
            <a:r>
              <a:rPr lang="en-US" sz="2400" i="1" u="sng" dirty="0"/>
              <a:t> son:</a:t>
            </a:r>
          </a:p>
          <a:p>
            <a:pPr algn="ctr"/>
            <a:endParaRPr lang="en-US" sz="900" i="1" u="sng" dirty="0"/>
          </a:p>
          <a:p>
            <a:pPr algn="ctr"/>
            <a:r>
              <a:rPr lang="en-US" sz="2400" b="1" dirty="0">
                <a:solidFill>
                  <a:schemeClr val="tx2"/>
                </a:solidFill>
              </a:rPr>
              <a:t>Salsa Mexicana (HC)</a:t>
            </a:r>
            <a:endParaRPr lang="en-US" sz="500" dirty="0"/>
          </a:p>
          <a:p>
            <a:pPr algn="ctr"/>
            <a:r>
              <a:rPr lang="en-US" sz="2000" dirty="0"/>
              <a:t>1 </a:t>
            </a:r>
            <a:r>
              <a:rPr lang="en-US" sz="2000" dirty="0" err="1"/>
              <a:t>tomate</a:t>
            </a:r>
            <a:endParaRPr lang="en-US" sz="2000" dirty="0"/>
          </a:p>
          <a:p>
            <a:pPr algn="ctr"/>
            <a:r>
              <a:rPr lang="en-US" sz="2000" dirty="0"/>
              <a:t>1 </a:t>
            </a:r>
            <a:r>
              <a:rPr lang="en-US" sz="2000" dirty="0" err="1"/>
              <a:t>chile</a:t>
            </a:r>
            <a:r>
              <a:rPr lang="en-US" sz="2000" dirty="0"/>
              <a:t> jalapeño</a:t>
            </a:r>
          </a:p>
          <a:p>
            <a:pPr algn="ctr"/>
            <a:r>
              <a:rPr lang="en-US" sz="2000" dirty="0"/>
              <a:t>½ </a:t>
            </a:r>
            <a:r>
              <a:rPr lang="en-US" sz="2000" dirty="0" err="1"/>
              <a:t>cebolla</a:t>
            </a:r>
            <a:endParaRPr lang="en-US" sz="2000" dirty="0"/>
          </a:p>
          <a:p>
            <a:pPr algn="ctr"/>
            <a:r>
              <a:rPr lang="en-US" sz="2000" dirty="0"/>
              <a:t>cilantro</a:t>
            </a:r>
          </a:p>
          <a:p>
            <a:pPr algn="ctr"/>
            <a:r>
              <a:rPr lang="en-US" sz="2000" dirty="0"/>
              <a:t>½ jugo de limon</a:t>
            </a:r>
          </a:p>
          <a:p>
            <a:pPr algn="ctr"/>
            <a:r>
              <a:rPr lang="en-US" sz="2000" dirty="0"/>
              <a:t>1 </a:t>
            </a:r>
            <a:r>
              <a:rPr lang="en-US" sz="2000" dirty="0" err="1"/>
              <a:t>pizca</a:t>
            </a:r>
            <a:r>
              <a:rPr lang="en-US" sz="2000" dirty="0"/>
              <a:t> de </a:t>
            </a:r>
            <a:r>
              <a:rPr lang="en-US" sz="2000" dirty="0" err="1"/>
              <a:t>sal</a:t>
            </a:r>
            <a:endParaRPr lang="en-US" sz="2000" dirty="0"/>
          </a:p>
          <a:p>
            <a:pPr algn="ctr"/>
            <a:endParaRPr lang="en-US" sz="2400" dirty="0"/>
          </a:p>
          <a:p>
            <a:pPr algn="ctr"/>
            <a:endParaRPr lang="en-US" sz="2400" dirty="0"/>
          </a:p>
        </p:txBody>
      </p:sp>
    </p:spTree>
    <p:extLst>
      <p:ext uri="{BB962C8B-B14F-4D97-AF65-F5344CB8AC3E}">
        <p14:creationId xmlns:p14="http://schemas.microsoft.com/office/powerpoint/2010/main" val="225164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uestions@4x Clipart , Png Download , Free Transparent Clipart - ClipartKey">
            <a:extLst>
              <a:ext uri="{FF2B5EF4-FFF2-40B4-BE49-F238E27FC236}">
                <a16:creationId xmlns:a16="http://schemas.microsoft.com/office/drawing/2014/main" id="{52657725-8808-4533-93FF-635D0FD4211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1966" b="1071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B3A18F-8EDC-4FDF-B72B-0400777F178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11500" b="1" dirty="0" err="1">
                <a:solidFill>
                  <a:srgbClr val="FFFFFF"/>
                </a:solidFill>
              </a:rPr>
              <a:t>Preguntas</a:t>
            </a:r>
            <a:r>
              <a:rPr lang="en-US" sz="6000" dirty="0">
                <a:solidFill>
                  <a:srgbClr val="FFFFFF"/>
                </a:solidFill>
              </a:rPr>
              <a:t>?</a:t>
            </a:r>
          </a:p>
        </p:txBody>
      </p:sp>
    </p:spTree>
    <p:extLst>
      <p:ext uri="{BB962C8B-B14F-4D97-AF65-F5344CB8AC3E}">
        <p14:creationId xmlns:p14="http://schemas.microsoft.com/office/powerpoint/2010/main" val="412327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BFAC-A139-4121-BF87-790223704290}"/>
              </a:ext>
            </a:extLst>
          </p:cNvPr>
          <p:cNvSpPr>
            <a:spLocks noGrp="1"/>
          </p:cNvSpPr>
          <p:nvPr>
            <p:ph type="title"/>
          </p:nvPr>
        </p:nvSpPr>
        <p:spPr>
          <a:xfrm>
            <a:off x="1904301" y="620784"/>
            <a:ext cx="8405769" cy="833111"/>
          </a:xfrm>
        </p:spPr>
        <p:txBody>
          <a:bodyPr>
            <a:normAutofit fontScale="90000"/>
          </a:bodyPr>
          <a:lstStyle/>
          <a:p>
            <a:r>
              <a:rPr lang="en-US" sz="3200" dirty="0"/>
              <a:t>1. Salsa Mexicana es accreditable? </a:t>
            </a:r>
            <a:r>
              <a:rPr lang="en-US" sz="3200" dirty="0" err="1"/>
              <a:t>Explique</a:t>
            </a:r>
            <a:endParaRPr lang="en-US" sz="3200" dirty="0"/>
          </a:p>
        </p:txBody>
      </p:sp>
      <p:sp>
        <p:nvSpPr>
          <p:cNvPr id="3" name="Text Placeholder 2">
            <a:extLst>
              <a:ext uri="{FF2B5EF4-FFF2-40B4-BE49-F238E27FC236}">
                <a16:creationId xmlns:a16="http://schemas.microsoft.com/office/drawing/2014/main" id="{17B14EF1-3E1A-4FA1-8EA6-A0675F0CC430}"/>
              </a:ext>
            </a:extLst>
          </p:cNvPr>
          <p:cNvSpPr>
            <a:spLocks noGrp="1"/>
          </p:cNvSpPr>
          <p:nvPr>
            <p:ph type="body" sz="quarter" idx="10"/>
          </p:nvPr>
        </p:nvSpPr>
        <p:spPr>
          <a:xfrm>
            <a:off x="2441448" y="1245387"/>
            <a:ext cx="7315200" cy="417017"/>
          </a:xfrm>
        </p:spPr>
        <p:txBody>
          <a:bodyPr>
            <a:noAutofit/>
          </a:bodyPr>
          <a:lstStyle/>
          <a:p>
            <a:r>
              <a:rPr lang="en-US" sz="2600" dirty="0">
                <a:solidFill>
                  <a:schemeClr val="tx1"/>
                </a:solidFill>
                <a:latin typeface="Abadi" panose="020B0604020104020204" pitchFamily="34" charset="0"/>
              </a:rPr>
              <a:t>Si, </a:t>
            </a:r>
            <a:r>
              <a:rPr lang="en-US" sz="2600" dirty="0" err="1">
                <a:solidFill>
                  <a:schemeClr val="tx1"/>
                </a:solidFill>
                <a:latin typeface="Abadi" panose="020B0604020104020204" pitchFamily="34" charset="0"/>
              </a:rPr>
              <a:t>poniendo</a:t>
            </a:r>
            <a:r>
              <a:rPr lang="en-US" sz="2600" dirty="0">
                <a:solidFill>
                  <a:schemeClr val="tx1"/>
                </a:solidFill>
                <a:latin typeface="Abadi" panose="020B0604020104020204" pitchFamily="34" charset="0"/>
              </a:rPr>
              <a:t> “HC” y con </a:t>
            </a:r>
            <a:r>
              <a:rPr lang="en-US" sz="2600" dirty="0" err="1">
                <a:solidFill>
                  <a:schemeClr val="tx1"/>
                </a:solidFill>
                <a:latin typeface="Abadi" panose="020B0604020104020204" pitchFamily="34" charset="0"/>
              </a:rPr>
              <a:t>receta</a:t>
            </a:r>
            <a:endParaRPr lang="en-US" sz="2600" dirty="0">
              <a:solidFill>
                <a:schemeClr val="tx1"/>
              </a:solidFill>
              <a:latin typeface="Abadi" panose="020B0604020104020204" pitchFamily="34" charset="0"/>
            </a:endParaRPr>
          </a:p>
        </p:txBody>
      </p:sp>
      <p:sp>
        <p:nvSpPr>
          <p:cNvPr id="4" name="Text Placeholder 3">
            <a:extLst>
              <a:ext uri="{FF2B5EF4-FFF2-40B4-BE49-F238E27FC236}">
                <a16:creationId xmlns:a16="http://schemas.microsoft.com/office/drawing/2014/main" id="{05D18426-6973-4D3D-8C98-3551233F1F64}"/>
              </a:ext>
            </a:extLst>
          </p:cNvPr>
          <p:cNvSpPr>
            <a:spLocks noGrp="1"/>
          </p:cNvSpPr>
          <p:nvPr>
            <p:ph type="body" sz="quarter" idx="11"/>
          </p:nvPr>
        </p:nvSpPr>
        <p:spPr>
          <a:xfrm>
            <a:off x="2218062" y="3429000"/>
            <a:ext cx="7532489" cy="640080"/>
          </a:xfrm>
        </p:spPr>
        <p:txBody>
          <a:bodyPr>
            <a:normAutofit/>
          </a:bodyPr>
          <a:lstStyle/>
          <a:p>
            <a:r>
              <a:rPr lang="en-US" sz="2800" dirty="0"/>
              <a:t>2. </a:t>
            </a:r>
            <a:r>
              <a:rPr lang="en-US" sz="2800" dirty="0" err="1"/>
              <a:t>Cada</a:t>
            </a:r>
            <a:r>
              <a:rPr lang="en-US" sz="2800" dirty="0"/>
              <a:t> </a:t>
            </a:r>
            <a:r>
              <a:rPr lang="en-US" sz="2800" dirty="0" err="1"/>
              <a:t>cuanto</a:t>
            </a:r>
            <a:r>
              <a:rPr lang="en-US" sz="2800" dirty="0"/>
              <a:t> se </a:t>
            </a:r>
            <a:r>
              <a:rPr lang="en-US" sz="2800" dirty="0" err="1"/>
              <a:t>renuevan</a:t>
            </a:r>
            <a:r>
              <a:rPr lang="en-US" sz="2800" dirty="0"/>
              <a:t> los </a:t>
            </a:r>
            <a:r>
              <a:rPr lang="en-US" sz="2800" dirty="0" err="1"/>
              <a:t>registros</a:t>
            </a:r>
            <a:r>
              <a:rPr lang="en-US" sz="2800" dirty="0"/>
              <a:t>?</a:t>
            </a:r>
          </a:p>
        </p:txBody>
      </p:sp>
      <p:sp>
        <p:nvSpPr>
          <p:cNvPr id="5" name="Text Placeholder 2">
            <a:extLst>
              <a:ext uri="{FF2B5EF4-FFF2-40B4-BE49-F238E27FC236}">
                <a16:creationId xmlns:a16="http://schemas.microsoft.com/office/drawing/2014/main" id="{B795863B-6B43-493E-BE9D-CAF1CF2F0CA8}"/>
              </a:ext>
            </a:extLst>
          </p:cNvPr>
          <p:cNvSpPr txBox="1">
            <a:spLocks/>
          </p:cNvSpPr>
          <p:nvPr/>
        </p:nvSpPr>
        <p:spPr>
          <a:xfrm>
            <a:off x="1543574" y="4266822"/>
            <a:ext cx="8206978" cy="4170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8000"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Tx/>
              <a:buChar char="-"/>
            </a:pPr>
            <a:r>
              <a:rPr lang="en-US" sz="2800" dirty="0" err="1">
                <a:solidFill>
                  <a:schemeClr val="tx1"/>
                </a:solidFill>
                <a:latin typeface="Abadi" panose="020B0604020104020204" pitchFamily="34" charset="0"/>
              </a:rPr>
              <a:t>Cada</a:t>
            </a:r>
            <a:r>
              <a:rPr lang="en-US" sz="2800" dirty="0">
                <a:solidFill>
                  <a:schemeClr val="tx1"/>
                </a:solidFill>
                <a:latin typeface="Abadi" panose="020B0604020104020204" pitchFamily="34" charset="0"/>
              </a:rPr>
              <a:t> </a:t>
            </a:r>
            <a:r>
              <a:rPr lang="en-US" sz="2800" dirty="0" err="1">
                <a:solidFill>
                  <a:schemeClr val="tx1"/>
                </a:solidFill>
                <a:latin typeface="Abadi" panose="020B0604020104020204" pitchFamily="34" charset="0"/>
              </a:rPr>
              <a:t>año</a:t>
            </a:r>
            <a:endParaRPr lang="en-US" sz="2800" dirty="0">
              <a:solidFill>
                <a:schemeClr val="tx1"/>
              </a:solidFill>
              <a:latin typeface="Abadi" panose="020B0604020104020204" pitchFamily="34" charset="0"/>
            </a:endParaRPr>
          </a:p>
          <a:p>
            <a:pPr marL="342900" indent="-342900">
              <a:buFontTx/>
              <a:buChar char="-"/>
            </a:pPr>
            <a:r>
              <a:rPr lang="en-US" sz="2800" dirty="0" err="1">
                <a:solidFill>
                  <a:schemeClr val="tx1"/>
                </a:solidFill>
                <a:latin typeface="Abadi" panose="020B0604020104020204" pitchFamily="34" charset="0"/>
              </a:rPr>
              <a:t>Cuando</a:t>
            </a:r>
            <a:r>
              <a:rPr lang="en-US" sz="2800" dirty="0">
                <a:solidFill>
                  <a:schemeClr val="tx1"/>
                </a:solidFill>
                <a:latin typeface="Abadi" panose="020B0604020104020204" pitchFamily="34" charset="0"/>
              </a:rPr>
              <a:t> hay </a:t>
            </a:r>
            <a:r>
              <a:rPr lang="en-US" sz="2800" dirty="0" err="1">
                <a:solidFill>
                  <a:schemeClr val="tx1"/>
                </a:solidFill>
                <a:latin typeface="Abadi" panose="020B0604020104020204" pitchFamily="34" charset="0"/>
              </a:rPr>
              <a:t>algun</a:t>
            </a:r>
            <a:r>
              <a:rPr lang="en-US" sz="2800" dirty="0">
                <a:solidFill>
                  <a:schemeClr val="tx1"/>
                </a:solidFill>
                <a:latin typeface="Abadi" panose="020B0604020104020204" pitchFamily="34" charset="0"/>
              </a:rPr>
              <a:t> </a:t>
            </a:r>
            <a:r>
              <a:rPr lang="en-US" sz="2800" dirty="0" err="1">
                <a:solidFill>
                  <a:schemeClr val="tx1"/>
                </a:solidFill>
                <a:latin typeface="Abadi" panose="020B0604020104020204" pitchFamily="34" charset="0"/>
              </a:rPr>
              <a:t>cambio</a:t>
            </a:r>
            <a:r>
              <a:rPr lang="en-US" sz="2800" dirty="0">
                <a:solidFill>
                  <a:schemeClr val="tx1"/>
                </a:solidFill>
                <a:latin typeface="Abadi" panose="020B0604020104020204" pitchFamily="34" charset="0"/>
              </a:rPr>
              <a:t> (ex. </a:t>
            </a:r>
            <a:r>
              <a:rPr lang="en-US" sz="2800" dirty="0" err="1">
                <a:solidFill>
                  <a:schemeClr val="tx1"/>
                </a:solidFill>
                <a:latin typeface="Abadi" panose="020B0604020104020204" pitchFamily="34" charset="0"/>
              </a:rPr>
              <a:t>cambio</a:t>
            </a:r>
            <a:r>
              <a:rPr lang="en-US" sz="2800" dirty="0">
                <a:solidFill>
                  <a:schemeClr val="tx1"/>
                </a:solidFill>
                <a:latin typeface="Abadi" panose="020B0604020104020204" pitchFamily="34" charset="0"/>
              </a:rPr>
              <a:t> de </a:t>
            </a:r>
            <a:r>
              <a:rPr lang="en-US" sz="2800" dirty="0" err="1">
                <a:solidFill>
                  <a:schemeClr val="tx1"/>
                </a:solidFill>
                <a:latin typeface="Abadi" panose="020B0604020104020204" pitchFamily="34" charset="0"/>
              </a:rPr>
              <a:t>escuela</a:t>
            </a:r>
            <a:r>
              <a:rPr lang="en-US" sz="2800" dirty="0">
                <a:solidFill>
                  <a:schemeClr val="tx1"/>
                </a:solidFill>
                <a:latin typeface="Abadi" panose="020B0604020104020204" pitchFamily="34" charset="0"/>
              </a:rPr>
              <a:t>)</a:t>
            </a:r>
          </a:p>
        </p:txBody>
      </p:sp>
    </p:spTree>
    <p:extLst>
      <p:ext uri="{BB962C8B-B14F-4D97-AF65-F5344CB8AC3E}">
        <p14:creationId xmlns:p14="http://schemas.microsoft.com/office/powerpoint/2010/main" val="2468357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a:xfrm>
            <a:off x="2331720" y="1427136"/>
            <a:ext cx="7772402" cy="685800"/>
          </a:xfrm>
        </p:spPr>
        <p:txBody>
          <a:bodyPr/>
          <a:lstStyle/>
          <a:p>
            <a:pPr algn="ctr"/>
            <a:r>
              <a:rPr lang="en-US" dirty="0" err="1"/>
              <a:t>Publicaciones</a:t>
            </a:r>
            <a:r>
              <a:rPr lang="en-US" dirty="0"/>
              <a:t> </a:t>
            </a:r>
            <a:r>
              <a:rPr lang="en-US" dirty="0" err="1"/>
              <a:t>requeridas</a:t>
            </a:r>
            <a:endParaRPr lang="en-US" dirty="0"/>
          </a:p>
        </p:txBody>
      </p:sp>
      <p:sp>
        <p:nvSpPr>
          <p:cNvPr id="3" name="Text Placeholder 2">
            <a:extLst>
              <a:ext uri="{FF2B5EF4-FFF2-40B4-BE49-F238E27FC236}">
                <a16:creationId xmlns:a16="http://schemas.microsoft.com/office/drawing/2014/main" id="{E9A2FFE3-A7C7-9249-96D4-8D9AC15E0150}"/>
              </a:ext>
            </a:extLst>
          </p:cNvPr>
          <p:cNvSpPr>
            <a:spLocks noGrp="1"/>
          </p:cNvSpPr>
          <p:nvPr>
            <p:ph type="body" sz="quarter" idx="11"/>
          </p:nvPr>
        </p:nvSpPr>
        <p:spPr>
          <a:xfrm>
            <a:off x="1639608" y="2708134"/>
            <a:ext cx="6841920" cy="3657600"/>
          </a:xfrm>
        </p:spPr>
        <p:txBody>
          <a:bodyPr>
            <a:normAutofit fontScale="85000" lnSpcReduction="10000"/>
          </a:bodyPr>
          <a:lstStyle/>
          <a:p>
            <a:pPr>
              <a:lnSpc>
                <a:spcPts val="2800"/>
              </a:lnSpc>
            </a:pPr>
            <a:r>
              <a:rPr lang="en-US" sz="2200" dirty="0"/>
              <a:t>Dos </a:t>
            </a:r>
            <a:r>
              <a:rPr lang="en-US" sz="2200" dirty="0" err="1"/>
              <a:t>documentos</a:t>
            </a:r>
            <a:r>
              <a:rPr lang="en-US" sz="2200" dirty="0"/>
              <a:t> </a:t>
            </a:r>
            <a:r>
              <a:rPr lang="en-US" sz="2200" dirty="0" err="1"/>
              <a:t>requeridos</a:t>
            </a:r>
            <a:r>
              <a:rPr lang="en-US" sz="2200" dirty="0"/>
              <a:t> </a:t>
            </a:r>
            <a:r>
              <a:rPr lang="en-US" sz="2200" dirty="0" err="1"/>
              <a:t>en</a:t>
            </a:r>
            <a:r>
              <a:rPr lang="en-US" sz="2200" dirty="0"/>
              <a:t> sus </a:t>
            </a:r>
            <a:r>
              <a:rPr lang="en-US" sz="2200" dirty="0" err="1"/>
              <a:t>hogares</a:t>
            </a:r>
            <a:r>
              <a:rPr lang="en-US" sz="2200" dirty="0"/>
              <a:t> son los </a:t>
            </a:r>
            <a:r>
              <a:rPr lang="en-US" sz="2200" dirty="0" err="1"/>
              <a:t>siguientes</a:t>
            </a:r>
            <a:r>
              <a:rPr lang="en-US" sz="2200" dirty="0"/>
              <a:t>:</a:t>
            </a:r>
          </a:p>
          <a:p>
            <a:pPr marL="285750" indent="-285750">
              <a:lnSpc>
                <a:spcPts val="2800"/>
              </a:lnSpc>
              <a:buFont typeface="Arial" panose="020B0604020202020204" pitchFamily="34" charset="0"/>
              <a:buChar char="•"/>
            </a:pPr>
            <a:r>
              <a:rPr lang="en-US" sz="2000" dirty="0" err="1"/>
              <a:t>Construyendo</a:t>
            </a:r>
            <a:r>
              <a:rPr lang="en-US" sz="2000" dirty="0"/>
              <a:t> para </a:t>
            </a:r>
            <a:r>
              <a:rPr lang="en-US" sz="2000" dirty="0" err="1"/>
              <a:t>el</a:t>
            </a:r>
            <a:r>
              <a:rPr lang="en-US" sz="2000" dirty="0"/>
              <a:t> </a:t>
            </a:r>
            <a:r>
              <a:rPr lang="en-US" sz="2000" dirty="0" err="1"/>
              <a:t>futuro</a:t>
            </a:r>
            <a:r>
              <a:rPr lang="en-US" sz="2000" dirty="0"/>
              <a:t> (</a:t>
            </a:r>
            <a:r>
              <a:rPr lang="en-US" sz="2000" dirty="0" err="1"/>
              <a:t>ya</a:t>
            </a:r>
            <a:r>
              <a:rPr lang="en-US" sz="2000" dirty="0"/>
              <a:t> sea ingles y/o </a:t>
            </a:r>
            <a:r>
              <a:rPr lang="en-US" sz="2000" dirty="0" err="1"/>
              <a:t>español</a:t>
            </a:r>
            <a:r>
              <a:rPr lang="en-US" sz="2000" dirty="0"/>
              <a:t>)</a:t>
            </a:r>
          </a:p>
          <a:p>
            <a:pPr marL="285750" indent="-285750">
              <a:lnSpc>
                <a:spcPts val="2800"/>
              </a:lnSpc>
              <a:buFont typeface="Arial" panose="020B0604020202020204" pitchFamily="34" charset="0"/>
              <a:buChar char="•"/>
            </a:pPr>
            <a:r>
              <a:rPr lang="en-US" sz="2000" dirty="0"/>
              <a:t>El </a:t>
            </a:r>
            <a:r>
              <a:rPr lang="en-US" sz="2000" dirty="0" err="1"/>
              <a:t>folleto</a:t>
            </a:r>
            <a:r>
              <a:rPr lang="en-US" sz="2000" dirty="0"/>
              <a:t> de WIC (</a:t>
            </a:r>
            <a:r>
              <a:rPr lang="en-US" sz="2000" dirty="0" err="1"/>
              <a:t>tiene</a:t>
            </a:r>
            <a:r>
              <a:rPr lang="en-US" sz="2000" dirty="0"/>
              <a:t> que ser </a:t>
            </a:r>
            <a:r>
              <a:rPr lang="en-US" sz="2000" dirty="0" err="1"/>
              <a:t>el</a:t>
            </a:r>
            <a:r>
              <a:rPr lang="en-US" sz="2000" dirty="0"/>
              <a:t> mas </a:t>
            </a:r>
            <a:r>
              <a:rPr lang="en-US" sz="2000" dirty="0" err="1"/>
              <a:t>vigente</a:t>
            </a:r>
            <a:r>
              <a:rPr lang="en-US" sz="2000" dirty="0"/>
              <a:t>)</a:t>
            </a:r>
          </a:p>
          <a:p>
            <a:pPr marL="742950" lvl="1" indent="-285750">
              <a:lnSpc>
                <a:spcPts val="2800"/>
              </a:lnSpc>
              <a:buFont typeface="Arial" panose="020B0604020202020204" pitchFamily="34" charset="0"/>
              <a:buChar char="•"/>
            </a:pPr>
            <a:r>
              <a:rPr lang="en-US" sz="1600" dirty="0" err="1"/>
              <a:t>Normalmente</a:t>
            </a:r>
            <a:r>
              <a:rPr lang="en-US" sz="1600" dirty="0"/>
              <a:t> </a:t>
            </a:r>
            <a:r>
              <a:rPr lang="en-US" sz="1600" dirty="0" err="1"/>
              <a:t>el</a:t>
            </a:r>
            <a:r>
              <a:rPr lang="en-US" sz="1600" dirty="0"/>
              <a:t> </a:t>
            </a:r>
            <a:r>
              <a:rPr lang="en-US" sz="1600" dirty="0" err="1"/>
              <a:t>folleto</a:t>
            </a:r>
            <a:r>
              <a:rPr lang="en-US" sz="1600" dirty="0"/>
              <a:t> de WIC se </a:t>
            </a:r>
            <a:r>
              <a:rPr lang="en-US" sz="1600" dirty="0" err="1"/>
              <a:t>manda</a:t>
            </a:r>
            <a:r>
              <a:rPr lang="en-US" sz="1600" dirty="0"/>
              <a:t> con la carta del </a:t>
            </a:r>
            <a:r>
              <a:rPr lang="en-US" sz="1600" dirty="0" err="1"/>
              <a:t>mes</a:t>
            </a:r>
            <a:r>
              <a:rPr lang="en-US" sz="1600" dirty="0"/>
              <a:t> </a:t>
            </a:r>
            <a:r>
              <a:rPr lang="en-US" sz="1600" dirty="0" err="1"/>
              <a:t>cuando</a:t>
            </a:r>
            <a:r>
              <a:rPr lang="en-US" sz="1600" dirty="0"/>
              <a:t> </a:t>
            </a:r>
            <a:r>
              <a:rPr lang="en-US" sz="1600" dirty="0" err="1"/>
              <a:t>llege</a:t>
            </a:r>
            <a:r>
              <a:rPr lang="en-US" sz="1600" dirty="0"/>
              <a:t> a </a:t>
            </a:r>
            <a:r>
              <a:rPr lang="en-US" sz="1600" dirty="0" err="1"/>
              <a:t>cambiar</a:t>
            </a:r>
            <a:r>
              <a:rPr lang="en-US" sz="1600" dirty="0"/>
              <a:t>.</a:t>
            </a:r>
          </a:p>
          <a:p>
            <a:pPr lvl="1">
              <a:lnSpc>
                <a:spcPts val="2800"/>
              </a:lnSpc>
            </a:pPr>
            <a:endParaRPr lang="en-US" sz="1600" dirty="0"/>
          </a:p>
          <a:p>
            <a:pPr lvl="1" algn="ctr">
              <a:lnSpc>
                <a:spcPts val="2800"/>
              </a:lnSpc>
            </a:pPr>
            <a:r>
              <a:rPr lang="en-US" sz="1600" b="1" i="1" dirty="0">
                <a:solidFill>
                  <a:srgbClr val="0070C0"/>
                </a:solidFill>
              </a:rPr>
              <a:t>SI USTED NO TIENE ESTOS DOS DOCUMENTOS REQUERIDOS FAVOR DE PASAR A LA OFICINA POR ELLOS.</a:t>
            </a:r>
          </a:p>
          <a:p>
            <a:endParaRPr lang="en-US" dirty="0"/>
          </a:p>
        </p:txBody>
      </p:sp>
      <p:pic>
        <p:nvPicPr>
          <p:cNvPr id="4" name="Graphic 3" descr="Illustration of a pencil character ">
            <a:extLst>
              <a:ext uri="{FF2B5EF4-FFF2-40B4-BE49-F238E27FC236}">
                <a16:creationId xmlns:a16="http://schemas.microsoft.com/office/drawing/2014/main" id="{29217071-09D9-4B07-9968-7DC5BD2222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92209">
            <a:off x="8972626" y="3267893"/>
            <a:ext cx="1487838" cy="2538081"/>
          </a:xfrm>
          <a:prstGeom prst="rect">
            <a:avLst/>
          </a:prstGeom>
        </p:spPr>
      </p:pic>
    </p:spTree>
    <p:extLst>
      <p:ext uri="{BB962C8B-B14F-4D97-AF65-F5344CB8AC3E}">
        <p14:creationId xmlns:p14="http://schemas.microsoft.com/office/powerpoint/2010/main" val="524939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A249-5D0F-43CF-B1DF-3CCD77A31396}"/>
              </a:ext>
            </a:extLst>
          </p:cNvPr>
          <p:cNvSpPr>
            <a:spLocks noGrp="1"/>
          </p:cNvSpPr>
          <p:nvPr>
            <p:ph type="title"/>
          </p:nvPr>
        </p:nvSpPr>
        <p:spPr>
          <a:xfrm>
            <a:off x="2139193" y="679592"/>
            <a:ext cx="7529371" cy="640080"/>
          </a:xfrm>
        </p:spPr>
        <p:txBody>
          <a:bodyPr>
            <a:normAutofit/>
          </a:bodyPr>
          <a:lstStyle/>
          <a:p>
            <a:r>
              <a:rPr lang="en-US" sz="2800" dirty="0"/>
              <a:t>3. Arroz con leche es accreditable?</a:t>
            </a:r>
          </a:p>
        </p:txBody>
      </p:sp>
      <p:sp>
        <p:nvSpPr>
          <p:cNvPr id="3" name="Text Placeholder 2">
            <a:extLst>
              <a:ext uri="{FF2B5EF4-FFF2-40B4-BE49-F238E27FC236}">
                <a16:creationId xmlns:a16="http://schemas.microsoft.com/office/drawing/2014/main" id="{67A84BD4-93F1-4735-95D6-CB1E27EEFA6F}"/>
              </a:ext>
            </a:extLst>
          </p:cNvPr>
          <p:cNvSpPr>
            <a:spLocks noGrp="1"/>
          </p:cNvSpPr>
          <p:nvPr>
            <p:ph type="body" sz="quarter" idx="10"/>
          </p:nvPr>
        </p:nvSpPr>
        <p:spPr>
          <a:xfrm>
            <a:off x="2438400" y="1411783"/>
            <a:ext cx="7315200" cy="640080"/>
          </a:xfrm>
        </p:spPr>
        <p:txBody>
          <a:bodyPr>
            <a:noAutofit/>
          </a:bodyPr>
          <a:lstStyle/>
          <a:p>
            <a:r>
              <a:rPr lang="en-US" sz="2600" dirty="0">
                <a:solidFill>
                  <a:schemeClr val="tx1"/>
                </a:solidFill>
                <a:latin typeface="Abadi" panose="020B0604020104020204" pitchFamily="34" charset="0"/>
              </a:rPr>
              <a:t>No!</a:t>
            </a:r>
          </a:p>
        </p:txBody>
      </p:sp>
      <p:sp>
        <p:nvSpPr>
          <p:cNvPr id="4" name="Text Placeholder 3">
            <a:extLst>
              <a:ext uri="{FF2B5EF4-FFF2-40B4-BE49-F238E27FC236}">
                <a16:creationId xmlns:a16="http://schemas.microsoft.com/office/drawing/2014/main" id="{86615645-773B-4FDC-AF6B-3D10AE3303BF}"/>
              </a:ext>
            </a:extLst>
          </p:cNvPr>
          <p:cNvSpPr>
            <a:spLocks noGrp="1"/>
          </p:cNvSpPr>
          <p:nvPr>
            <p:ph type="body" sz="quarter" idx="11"/>
          </p:nvPr>
        </p:nvSpPr>
        <p:spPr>
          <a:xfrm>
            <a:off x="2667000" y="2143974"/>
            <a:ext cx="6858000" cy="640080"/>
          </a:xfrm>
        </p:spPr>
        <p:txBody>
          <a:bodyPr>
            <a:normAutofit/>
          </a:bodyPr>
          <a:lstStyle/>
          <a:p>
            <a:r>
              <a:rPr lang="en-US" sz="2800" dirty="0"/>
              <a:t>4. Como se </a:t>
            </a:r>
            <a:r>
              <a:rPr lang="en-US" sz="2800" dirty="0" err="1"/>
              <a:t>deben</a:t>
            </a:r>
            <a:r>
              <a:rPr lang="en-US" sz="2800" dirty="0"/>
              <a:t> </a:t>
            </a:r>
            <a:r>
              <a:rPr lang="en-US" sz="2800" dirty="0" err="1"/>
              <a:t>llenar</a:t>
            </a:r>
            <a:r>
              <a:rPr lang="en-US" sz="2800" dirty="0"/>
              <a:t> las </a:t>
            </a:r>
            <a:r>
              <a:rPr lang="en-US" sz="2800" dirty="0" err="1"/>
              <a:t>firmas</a:t>
            </a:r>
            <a:r>
              <a:rPr lang="en-US" sz="2800" dirty="0"/>
              <a:t>?</a:t>
            </a:r>
          </a:p>
        </p:txBody>
      </p:sp>
      <p:pic>
        <p:nvPicPr>
          <p:cNvPr id="5" name="Picture 4">
            <a:extLst>
              <a:ext uri="{FF2B5EF4-FFF2-40B4-BE49-F238E27FC236}">
                <a16:creationId xmlns:a16="http://schemas.microsoft.com/office/drawing/2014/main" id="{A85E3765-9EFD-41DB-AABE-665AE4B61D76}"/>
              </a:ext>
            </a:extLst>
          </p:cNvPr>
          <p:cNvPicPr>
            <a:picLocks noChangeAspect="1"/>
          </p:cNvPicPr>
          <p:nvPr/>
        </p:nvPicPr>
        <p:blipFill rotWithShape="1">
          <a:blip r:embed="rId2"/>
          <a:srcRect l="22928" t="12901" r="24376" b="65818"/>
          <a:stretch/>
        </p:blipFill>
        <p:spPr>
          <a:xfrm>
            <a:off x="283029" y="2719831"/>
            <a:ext cx="11625942" cy="1841383"/>
          </a:xfrm>
          <a:prstGeom prst="rect">
            <a:avLst/>
          </a:prstGeom>
        </p:spPr>
      </p:pic>
      <p:pic>
        <p:nvPicPr>
          <p:cNvPr id="7" name="Picture 6">
            <a:extLst>
              <a:ext uri="{FF2B5EF4-FFF2-40B4-BE49-F238E27FC236}">
                <a16:creationId xmlns:a16="http://schemas.microsoft.com/office/drawing/2014/main" id="{F3A3C9E3-C327-48E5-B786-D054E17EC45C}"/>
              </a:ext>
            </a:extLst>
          </p:cNvPr>
          <p:cNvPicPr>
            <a:picLocks noChangeAspect="1"/>
          </p:cNvPicPr>
          <p:nvPr/>
        </p:nvPicPr>
        <p:blipFill rotWithShape="1">
          <a:blip r:embed="rId3"/>
          <a:srcRect l="23119" t="13945" r="24725" b="63915"/>
          <a:stretch/>
        </p:blipFill>
        <p:spPr>
          <a:xfrm>
            <a:off x="283028" y="4756559"/>
            <a:ext cx="11625941" cy="1979072"/>
          </a:xfrm>
          <a:prstGeom prst="rect">
            <a:avLst/>
          </a:prstGeom>
        </p:spPr>
      </p:pic>
    </p:spTree>
    <p:extLst>
      <p:ext uri="{BB962C8B-B14F-4D97-AF65-F5344CB8AC3E}">
        <p14:creationId xmlns:p14="http://schemas.microsoft.com/office/powerpoint/2010/main" val="3600919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E0990C-FE63-48D9-A496-E0BE96B33E1A}"/>
              </a:ext>
            </a:extLst>
          </p:cNvPr>
          <p:cNvSpPr>
            <a:spLocks noGrp="1"/>
          </p:cNvSpPr>
          <p:nvPr>
            <p:ph type="body" sz="quarter" idx="11"/>
          </p:nvPr>
        </p:nvSpPr>
        <p:spPr>
          <a:xfrm>
            <a:off x="155196" y="864066"/>
            <a:ext cx="11881608" cy="3447875"/>
          </a:xfrm>
        </p:spPr>
        <p:txBody>
          <a:bodyPr>
            <a:normAutofit/>
          </a:bodyPr>
          <a:lstStyle/>
          <a:p>
            <a:pPr algn="ctr"/>
            <a:r>
              <a:rPr lang="en-US" sz="3600" b="1" dirty="0"/>
              <a:t>Gracias por </a:t>
            </a:r>
            <a:r>
              <a:rPr lang="en-US" sz="3600" b="1" dirty="0" err="1"/>
              <a:t>haber</a:t>
            </a:r>
            <a:r>
              <a:rPr lang="en-US" sz="3600" b="1" dirty="0"/>
              <a:t> </a:t>
            </a:r>
            <a:r>
              <a:rPr lang="en-US" sz="3600" b="1" dirty="0" err="1"/>
              <a:t>asistido</a:t>
            </a:r>
            <a:r>
              <a:rPr lang="en-US" sz="3600" b="1" dirty="0"/>
              <a:t> al </a:t>
            </a:r>
            <a:r>
              <a:rPr lang="en-US" sz="3600" b="1" dirty="0" err="1"/>
              <a:t>entrenamiento</a:t>
            </a:r>
            <a:r>
              <a:rPr lang="en-US" sz="3600" b="1" dirty="0"/>
              <a:t> </a:t>
            </a:r>
            <a:r>
              <a:rPr lang="en-US" sz="3600" b="1" dirty="0" err="1"/>
              <a:t>anual</a:t>
            </a:r>
            <a:r>
              <a:rPr lang="en-US" sz="3600" b="1" dirty="0"/>
              <a:t> del </a:t>
            </a:r>
          </a:p>
          <a:p>
            <a:pPr algn="ctr"/>
            <a:r>
              <a:rPr lang="en-US" sz="3600" b="1" dirty="0" err="1"/>
              <a:t>programa</a:t>
            </a:r>
            <a:r>
              <a:rPr lang="en-US" sz="3600" b="1" dirty="0"/>
              <a:t> de </a:t>
            </a:r>
            <a:r>
              <a:rPr lang="en-US" sz="3600" b="1" dirty="0" err="1"/>
              <a:t>nutricion</a:t>
            </a:r>
            <a:endParaRPr lang="en-US" sz="3600" b="1" dirty="0"/>
          </a:p>
          <a:p>
            <a:pPr algn="ctr"/>
            <a:r>
              <a:rPr lang="en-US" sz="3600" b="1" dirty="0"/>
              <a:t>de</a:t>
            </a:r>
          </a:p>
          <a:p>
            <a:pPr algn="ctr"/>
            <a:r>
              <a:rPr lang="en-US" sz="3600" b="1" dirty="0" err="1"/>
              <a:t>Comite</a:t>
            </a:r>
            <a:r>
              <a:rPr lang="en-US" sz="3600" b="1" dirty="0"/>
              <a:t> de Bien </a:t>
            </a:r>
            <a:r>
              <a:rPr lang="en-US" sz="3600" b="1" dirty="0" err="1"/>
              <a:t>Estar</a:t>
            </a:r>
            <a:r>
              <a:rPr lang="en-US" sz="3600" b="1" dirty="0"/>
              <a:t> (BCCCRC)</a:t>
            </a:r>
          </a:p>
          <a:p>
            <a:pPr algn="ctr"/>
            <a:r>
              <a:rPr lang="en-US" sz="3600" b="1" dirty="0" err="1"/>
              <a:t>año</a:t>
            </a:r>
            <a:r>
              <a:rPr lang="en-US" sz="3600" b="1" dirty="0"/>
              <a:t> fiscal 2021</a:t>
            </a:r>
          </a:p>
        </p:txBody>
      </p:sp>
      <p:pic>
        <p:nvPicPr>
          <p:cNvPr id="5" name="Picture 4" descr="Logo&#10;&#10;Description automatically generated">
            <a:extLst>
              <a:ext uri="{FF2B5EF4-FFF2-40B4-BE49-F238E27FC236}">
                <a16:creationId xmlns:a16="http://schemas.microsoft.com/office/drawing/2014/main" id="{15748803-1066-4D99-BBC3-FE3803DF24EC}"/>
              </a:ext>
            </a:extLst>
          </p:cNvPr>
          <p:cNvPicPr>
            <a:picLocks noChangeAspect="1"/>
          </p:cNvPicPr>
          <p:nvPr/>
        </p:nvPicPr>
        <p:blipFill>
          <a:blip r:embed="rId2"/>
          <a:stretch>
            <a:fillRect/>
          </a:stretch>
        </p:blipFill>
        <p:spPr>
          <a:xfrm>
            <a:off x="4781726" y="4175794"/>
            <a:ext cx="2614568" cy="2225005"/>
          </a:xfrm>
          <a:prstGeom prst="rect">
            <a:avLst/>
          </a:prstGeom>
        </p:spPr>
      </p:pic>
    </p:spTree>
    <p:extLst>
      <p:ext uri="{BB962C8B-B14F-4D97-AF65-F5344CB8AC3E}">
        <p14:creationId xmlns:p14="http://schemas.microsoft.com/office/powerpoint/2010/main" val="3536897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8D204A4-B2CF-4204-81CC-A7A1A6AE747F}"/>
              </a:ext>
            </a:extLst>
          </p:cNvPr>
          <p:cNvPicPr>
            <a:picLocks noChangeAspect="1"/>
          </p:cNvPicPr>
          <p:nvPr/>
        </p:nvPicPr>
        <p:blipFill rotWithShape="1">
          <a:blip r:embed="rId2"/>
          <a:srcRect l="28163" t="10339" r="29056" b="4490"/>
          <a:stretch/>
        </p:blipFill>
        <p:spPr>
          <a:xfrm>
            <a:off x="2463282" y="0"/>
            <a:ext cx="7277877" cy="6858000"/>
          </a:xfrm>
          <a:prstGeom prst="rect">
            <a:avLst/>
          </a:prstGeom>
        </p:spPr>
      </p:pic>
    </p:spTree>
    <p:extLst>
      <p:ext uri="{BB962C8B-B14F-4D97-AF65-F5344CB8AC3E}">
        <p14:creationId xmlns:p14="http://schemas.microsoft.com/office/powerpoint/2010/main" val="2602246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35303-55B6-43C7-878C-664000019C19}"/>
              </a:ext>
            </a:extLst>
          </p:cNvPr>
          <p:cNvPicPr>
            <a:picLocks noChangeAspect="1"/>
          </p:cNvPicPr>
          <p:nvPr/>
        </p:nvPicPr>
        <p:blipFill rotWithShape="1">
          <a:blip r:embed="rId2"/>
          <a:srcRect l="29617" t="10205" r="31046" b="4081"/>
          <a:stretch/>
        </p:blipFill>
        <p:spPr>
          <a:xfrm>
            <a:off x="2957804" y="0"/>
            <a:ext cx="7175241" cy="6857999"/>
          </a:xfrm>
          <a:prstGeom prst="rect">
            <a:avLst/>
          </a:prstGeom>
        </p:spPr>
      </p:pic>
    </p:spTree>
    <p:extLst>
      <p:ext uri="{BB962C8B-B14F-4D97-AF65-F5344CB8AC3E}">
        <p14:creationId xmlns:p14="http://schemas.microsoft.com/office/powerpoint/2010/main" val="2458698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lstStyle/>
          <a:p>
            <a:r>
              <a:rPr lang="en-US" dirty="0" err="1"/>
              <a:t>Mantenimiento</a:t>
            </a:r>
            <a:r>
              <a:rPr lang="en-US" dirty="0"/>
              <a:t> </a:t>
            </a:r>
            <a:r>
              <a:rPr lang="en-US" dirty="0" err="1"/>
              <a:t>Registros</a:t>
            </a:r>
            <a:endParaRPr lang="en-US" dirty="0"/>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a:xfrm>
            <a:off x="2209800" y="2598967"/>
            <a:ext cx="7772400" cy="3456432"/>
          </a:xfrm>
        </p:spPr>
        <p:txBody>
          <a:bodyPr/>
          <a:lstStyle/>
          <a:p>
            <a:endParaRPr lang="en-US" dirty="0"/>
          </a:p>
          <a:p>
            <a:pPr algn="ctr"/>
            <a:r>
              <a:rPr lang="es-ES" sz="2000" b="0" i="0" dirty="0">
                <a:solidFill>
                  <a:srgbClr val="000000"/>
                </a:solidFill>
                <a:effectLst/>
                <a:latin typeface="Roboto" panose="02000000000000000000" pitchFamily="2" charset="0"/>
              </a:rPr>
              <a:t>Deben mantener los formularios de inscripción (registros) en su archivo para todos los niños bajo su cuidado. Todos los niños que estén bajo su cuidado y sean elegibles para el programa deberán tener registro completo. Los hijos propios del proveedor también necesitan registro. El formulario de inscripción debe actualizarse/renovarse anualmente y debe mantenerse actualizado. Cualquier cambio realizado por el padre o tutor del pequeño debe tener las iniciales y la fecha. </a:t>
            </a:r>
            <a:endParaRPr lang="en-US" sz="2000" dirty="0"/>
          </a:p>
        </p:txBody>
      </p:sp>
    </p:spTree>
    <p:extLst>
      <p:ext uri="{BB962C8B-B14F-4D97-AF65-F5344CB8AC3E}">
        <p14:creationId xmlns:p14="http://schemas.microsoft.com/office/powerpoint/2010/main" val="1120563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34E60F-D686-4CD2-A851-4D5056973034}"/>
              </a:ext>
            </a:extLst>
          </p:cNvPr>
          <p:cNvPicPr>
            <a:picLocks noChangeAspect="1"/>
          </p:cNvPicPr>
          <p:nvPr/>
        </p:nvPicPr>
        <p:blipFill rotWithShape="1">
          <a:blip r:embed="rId2"/>
          <a:srcRect l="29158" t="10069" r="30663" b="3809"/>
          <a:stretch/>
        </p:blipFill>
        <p:spPr>
          <a:xfrm>
            <a:off x="3013103" y="0"/>
            <a:ext cx="648477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AA51709-303C-406C-8389-78B62D91EA53}"/>
                  </a:ext>
                </a:extLst>
              </p14:cNvPr>
              <p14:cNvContentPartPr/>
              <p14:nvPr/>
            </p14:nvContentPartPr>
            <p14:xfrm>
              <a:off x="4101880" y="366427"/>
              <a:ext cx="1668600" cy="45000"/>
            </p14:xfrm>
          </p:contentPart>
        </mc:Choice>
        <mc:Fallback xmlns="">
          <p:pic>
            <p:nvPicPr>
              <p:cNvPr id="3" name="Ink 2">
                <a:extLst>
                  <a:ext uri="{FF2B5EF4-FFF2-40B4-BE49-F238E27FC236}">
                    <a16:creationId xmlns:a16="http://schemas.microsoft.com/office/drawing/2014/main" id="{FAA51709-303C-406C-8389-78B62D91EA53}"/>
                  </a:ext>
                </a:extLst>
              </p:cNvPr>
              <p:cNvPicPr/>
              <p:nvPr/>
            </p:nvPicPr>
            <p:blipFill>
              <a:blip r:embed="rId4"/>
              <a:stretch>
                <a:fillRect/>
              </a:stretch>
            </p:blipFill>
            <p:spPr>
              <a:xfrm>
                <a:off x="4065880" y="294787"/>
                <a:ext cx="174024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5286A36F-F555-430D-BDD6-2DF66C55BECF}"/>
                  </a:ext>
                </a:extLst>
              </p14:cNvPr>
              <p14:cNvContentPartPr/>
              <p14:nvPr/>
            </p14:nvContentPartPr>
            <p14:xfrm>
              <a:off x="3330040" y="2280187"/>
              <a:ext cx="1557000" cy="52920"/>
            </p14:xfrm>
          </p:contentPart>
        </mc:Choice>
        <mc:Fallback xmlns="">
          <p:pic>
            <p:nvPicPr>
              <p:cNvPr id="4" name="Ink 3">
                <a:extLst>
                  <a:ext uri="{FF2B5EF4-FFF2-40B4-BE49-F238E27FC236}">
                    <a16:creationId xmlns:a16="http://schemas.microsoft.com/office/drawing/2014/main" id="{5286A36F-F555-430D-BDD6-2DF66C55BECF}"/>
                  </a:ext>
                </a:extLst>
              </p:cNvPr>
              <p:cNvPicPr/>
              <p:nvPr/>
            </p:nvPicPr>
            <p:blipFill>
              <a:blip r:embed="rId6"/>
              <a:stretch>
                <a:fillRect/>
              </a:stretch>
            </p:blipFill>
            <p:spPr>
              <a:xfrm>
                <a:off x="3294400" y="2208187"/>
                <a:ext cx="162864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A0A5CB5E-FD65-48F2-9F8C-FA5CE2844F81}"/>
                  </a:ext>
                </a:extLst>
              </p14:cNvPr>
              <p14:cNvContentPartPr/>
              <p14:nvPr/>
            </p14:nvContentPartPr>
            <p14:xfrm>
              <a:off x="5402200" y="2314027"/>
              <a:ext cx="687240" cy="10080"/>
            </p14:xfrm>
          </p:contentPart>
        </mc:Choice>
        <mc:Fallback xmlns="">
          <p:pic>
            <p:nvPicPr>
              <p:cNvPr id="5" name="Ink 4">
                <a:extLst>
                  <a:ext uri="{FF2B5EF4-FFF2-40B4-BE49-F238E27FC236}">
                    <a16:creationId xmlns:a16="http://schemas.microsoft.com/office/drawing/2014/main" id="{A0A5CB5E-FD65-48F2-9F8C-FA5CE2844F81}"/>
                  </a:ext>
                </a:extLst>
              </p:cNvPr>
              <p:cNvPicPr/>
              <p:nvPr/>
            </p:nvPicPr>
            <p:blipFill>
              <a:blip r:embed="rId8"/>
              <a:stretch>
                <a:fillRect/>
              </a:stretch>
            </p:blipFill>
            <p:spPr>
              <a:xfrm>
                <a:off x="5366200" y="2242387"/>
                <a:ext cx="75888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508A9BDF-4AD9-418B-8D0F-982096BDC4A2}"/>
                  </a:ext>
                </a:extLst>
              </p14:cNvPr>
              <p14:cNvContentPartPr/>
              <p14:nvPr/>
            </p14:nvContentPartPr>
            <p14:xfrm>
              <a:off x="6954160" y="2340307"/>
              <a:ext cx="734760" cy="360"/>
            </p14:xfrm>
          </p:contentPart>
        </mc:Choice>
        <mc:Fallback xmlns="">
          <p:pic>
            <p:nvPicPr>
              <p:cNvPr id="6" name="Ink 5">
                <a:extLst>
                  <a:ext uri="{FF2B5EF4-FFF2-40B4-BE49-F238E27FC236}">
                    <a16:creationId xmlns:a16="http://schemas.microsoft.com/office/drawing/2014/main" id="{508A9BDF-4AD9-418B-8D0F-982096BDC4A2}"/>
                  </a:ext>
                </a:extLst>
              </p:cNvPr>
              <p:cNvPicPr/>
              <p:nvPr/>
            </p:nvPicPr>
            <p:blipFill>
              <a:blip r:embed="rId10"/>
              <a:stretch>
                <a:fillRect/>
              </a:stretch>
            </p:blipFill>
            <p:spPr>
              <a:xfrm>
                <a:off x="6918160" y="2268307"/>
                <a:ext cx="8064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6D442A88-21BD-4EC6-BBDE-E474DB21246B}"/>
                  </a:ext>
                </a:extLst>
              </p14:cNvPr>
              <p14:cNvContentPartPr/>
              <p14:nvPr/>
            </p14:nvContentPartPr>
            <p14:xfrm>
              <a:off x="8304880" y="2340307"/>
              <a:ext cx="670320" cy="42480"/>
            </p14:xfrm>
          </p:contentPart>
        </mc:Choice>
        <mc:Fallback xmlns="">
          <p:pic>
            <p:nvPicPr>
              <p:cNvPr id="7" name="Ink 6">
                <a:extLst>
                  <a:ext uri="{FF2B5EF4-FFF2-40B4-BE49-F238E27FC236}">
                    <a16:creationId xmlns:a16="http://schemas.microsoft.com/office/drawing/2014/main" id="{6D442A88-21BD-4EC6-BBDE-E474DB21246B}"/>
                  </a:ext>
                </a:extLst>
              </p:cNvPr>
              <p:cNvPicPr/>
              <p:nvPr/>
            </p:nvPicPr>
            <p:blipFill>
              <a:blip r:embed="rId12"/>
              <a:stretch>
                <a:fillRect/>
              </a:stretch>
            </p:blipFill>
            <p:spPr>
              <a:xfrm>
                <a:off x="8268880" y="2268307"/>
                <a:ext cx="7419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A6F132CE-C516-4C0B-B87A-B3A6FA857B62}"/>
                  </a:ext>
                </a:extLst>
              </p14:cNvPr>
              <p14:cNvContentPartPr/>
              <p14:nvPr/>
            </p14:nvContentPartPr>
            <p14:xfrm>
              <a:off x="3254440" y="3783187"/>
              <a:ext cx="1031400" cy="360"/>
            </p14:xfrm>
          </p:contentPart>
        </mc:Choice>
        <mc:Fallback xmlns="">
          <p:pic>
            <p:nvPicPr>
              <p:cNvPr id="8" name="Ink 7">
                <a:extLst>
                  <a:ext uri="{FF2B5EF4-FFF2-40B4-BE49-F238E27FC236}">
                    <a16:creationId xmlns:a16="http://schemas.microsoft.com/office/drawing/2014/main" id="{A6F132CE-C516-4C0B-B87A-B3A6FA857B62}"/>
                  </a:ext>
                </a:extLst>
              </p:cNvPr>
              <p:cNvPicPr/>
              <p:nvPr/>
            </p:nvPicPr>
            <p:blipFill>
              <a:blip r:embed="rId14"/>
              <a:stretch>
                <a:fillRect/>
              </a:stretch>
            </p:blipFill>
            <p:spPr>
              <a:xfrm>
                <a:off x="3218800" y="3711187"/>
                <a:ext cx="11030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3D92E5DF-81A9-4D63-AA1A-83FFB7C16327}"/>
                  </a:ext>
                </a:extLst>
              </p14:cNvPr>
              <p14:cNvContentPartPr/>
              <p14:nvPr/>
            </p14:nvContentPartPr>
            <p14:xfrm>
              <a:off x="3288280" y="4001347"/>
              <a:ext cx="1969200" cy="17280"/>
            </p14:xfrm>
          </p:contentPart>
        </mc:Choice>
        <mc:Fallback xmlns="">
          <p:pic>
            <p:nvPicPr>
              <p:cNvPr id="9" name="Ink 8">
                <a:extLst>
                  <a:ext uri="{FF2B5EF4-FFF2-40B4-BE49-F238E27FC236}">
                    <a16:creationId xmlns:a16="http://schemas.microsoft.com/office/drawing/2014/main" id="{3D92E5DF-81A9-4D63-AA1A-83FFB7C16327}"/>
                  </a:ext>
                </a:extLst>
              </p:cNvPr>
              <p:cNvPicPr/>
              <p:nvPr/>
            </p:nvPicPr>
            <p:blipFill>
              <a:blip r:embed="rId16"/>
              <a:stretch>
                <a:fillRect/>
              </a:stretch>
            </p:blipFill>
            <p:spPr>
              <a:xfrm>
                <a:off x="3252280" y="3929347"/>
                <a:ext cx="204084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D08B18A1-0887-45BB-BAD6-8CDB38143317}"/>
                  </a:ext>
                </a:extLst>
              </p14:cNvPr>
              <p14:cNvContentPartPr/>
              <p14:nvPr/>
            </p14:nvContentPartPr>
            <p14:xfrm>
              <a:off x="3254440" y="4159387"/>
              <a:ext cx="1880280" cy="10440"/>
            </p14:xfrm>
          </p:contentPart>
        </mc:Choice>
        <mc:Fallback xmlns="">
          <p:pic>
            <p:nvPicPr>
              <p:cNvPr id="10" name="Ink 9">
                <a:extLst>
                  <a:ext uri="{FF2B5EF4-FFF2-40B4-BE49-F238E27FC236}">
                    <a16:creationId xmlns:a16="http://schemas.microsoft.com/office/drawing/2014/main" id="{D08B18A1-0887-45BB-BAD6-8CDB38143317}"/>
                  </a:ext>
                </a:extLst>
              </p:cNvPr>
              <p:cNvPicPr/>
              <p:nvPr/>
            </p:nvPicPr>
            <p:blipFill>
              <a:blip r:embed="rId18"/>
              <a:stretch>
                <a:fillRect/>
              </a:stretch>
            </p:blipFill>
            <p:spPr>
              <a:xfrm>
                <a:off x="3218800" y="4087747"/>
                <a:ext cx="19519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21B0C7DC-4AE8-47B3-B5D4-30A172C0FEA5}"/>
                  </a:ext>
                </a:extLst>
              </p14:cNvPr>
              <p14:cNvContentPartPr/>
              <p14:nvPr/>
            </p14:nvContentPartPr>
            <p14:xfrm>
              <a:off x="3220960" y="5276107"/>
              <a:ext cx="911160" cy="17280"/>
            </p14:xfrm>
          </p:contentPart>
        </mc:Choice>
        <mc:Fallback xmlns="">
          <p:pic>
            <p:nvPicPr>
              <p:cNvPr id="12" name="Ink 11">
                <a:extLst>
                  <a:ext uri="{FF2B5EF4-FFF2-40B4-BE49-F238E27FC236}">
                    <a16:creationId xmlns:a16="http://schemas.microsoft.com/office/drawing/2014/main" id="{21B0C7DC-4AE8-47B3-B5D4-30A172C0FEA5}"/>
                  </a:ext>
                </a:extLst>
              </p:cNvPr>
              <p:cNvPicPr/>
              <p:nvPr/>
            </p:nvPicPr>
            <p:blipFill>
              <a:blip r:embed="rId20"/>
              <a:stretch>
                <a:fillRect/>
              </a:stretch>
            </p:blipFill>
            <p:spPr>
              <a:xfrm>
                <a:off x="3185320" y="5204467"/>
                <a:ext cx="982800" cy="160920"/>
              </a:xfrm>
              <a:prstGeom prst="rect">
                <a:avLst/>
              </a:prstGeom>
            </p:spPr>
          </p:pic>
        </mc:Fallback>
      </mc:AlternateContent>
    </p:spTree>
    <p:extLst>
      <p:ext uri="{BB962C8B-B14F-4D97-AF65-F5344CB8AC3E}">
        <p14:creationId xmlns:p14="http://schemas.microsoft.com/office/powerpoint/2010/main" val="2600515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DF8B-BF1D-44B0-82D8-9329773913DC}"/>
              </a:ext>
            </a:extLst>
          </p:cNvPr>
          <p:cNvSpPr>
            <a:spLocks noGrp="1"/>
          </p:cNvSpPr>
          <p:nvPr>
            <p:ph type="title"/>
          </p:nvPr>
        </p:nvSpPr>
        <p:spPr>
          <a:xfrm>
            <a:off x="2130803" y="201337"/>
            <a:ext cx="7558481" cy="685800"/>
          </a:xfrm>
        </p:spPr>
        <p:txBody>
          <a:bodyPr/>
          <a:lstStyle/>
          <a:p>
            <a:pPr algn="ctr"/>
            <a:r>
              <a:rPr lang="en-US" dirty="0" err="1">
                <a:solidFill>
                  <a:srgbClr val="0070C0"/>
                </a:solidFill>
              </a:rPr>
              <a:t>Documentos</a:t>
            </a:r>
            <a:r>
              <a:rPr lang="en-US" dirty="0">
                <a:solidFill>
                  <a:srgbClr val="0070C0"/>
                </a:solidFill>
              </a:rPr>
              <a:t> </a:t>
            </a:r>
            <a:r>
              <a:rPr lang="en-US" dirty="0" err="1">
                <a:solidFill>
                  <a:srgbClr val="0070C0"/>
                </a:solidFill>
              </a:rPr>
              <a:t>Adicionales</a:t>
            </a:r>
            <a:br>
              <a:rPr lang="en-US" dirty="0">
                <a:solidFill>
                  <a:srgbClr val="0070C0"/>
                </a:solidFill>
              </a:rPr>
            </a:br>
            <a:r>
              <a:rPr lang="en-US" dirty="0">
                <a:solidFill>
                  <a:srgbClr val="0070C0"/>
                </a:solidFill>
              </a:rPr>
              <a:t>con los </a:t>
            </a:r>
            <a:r>
              <a:rPr lang="en-US" dirty="0" err="1">
                <a:solidFill>
                  <a:srgbClr val="0070C0"/>
                </a:solidFill>
              </a:rPr>
              <a:t>Registros</a:t>
            </a:r>
            <a:endParaRPr lang="en-US" dirty="0">
              <a:solidFill>
                <a:srgbClr val="0070C0"/>
              </a:solidFill>
            </a:endParaRPr>
          </a:p>
        </p:txBody>
      </p:sp>
      <p:sp>
        <p:nvSpPr>
          <p:cNvPr id="3" name="Text Placeholder 2">
            <a:extLst>
              <a:ext uri="{FF2B5EF4-FFF2-40B4-BE49-F238E27FC236}">
                <a16:creationId xmlns:a16="http://schemas.microsoft.com/office/drawing/2014/main" id="{D1780BF9-EE9D-4A8B-B3A2-C3511EE0A1B9}"/>
              </a:ext>
            </a:extLst>
          </p:cNvPr>
          <p:cNvSpPr>
            <a:spLocks noGrp="1"/>
          </p:cNvSpPr>
          <p:nvPr>
            <p:ph type="body" sz="quarter" idx="11"/>
          </p:nvPr>
        </p:nvSpPr>
        <p:spPr>
          <a:xfrm>
            <a:off x="2214692" y="1616474"/>
            <a:ext cx="7088698" cy="4851438"/>
          </a:xfrm>
        </p:spPr>
        <p:txBody>
          <a:bodyPr>
            <a:normAutofit lnSpcReduction="10000"/>
          </a:bodyPr>
          <a:lstStyle/>
          <a:p>
            <a:pPr marL="342900" indent="-342900" algn="ctr">
              <a:buFont typeface="Wingdings" panose="05000000000000000000" pitchFamily="2" charset="2"/>
              <a:buChar char="q"/>
            </a:pPr>
            <a:r>
              <a:rPr lang="en-US" sz="2400" dirty="0" err="1"/>
              <a:t>Esta</a:t>
            </a:r>
            <a:r>
              <a:rPr lang="en-US" sz="2400" dirty="0"/>
              <a:t> </a:t>
            </a:r>
            <a:r>
              <a:rPr lang="en-US" sz="2400" dirty="0" err="1"/>
              <a:t>informacion</a:t>
            </a:r>
            <a:r>
              <a:rPr lang="en-US" sz="2400" dirty="0"/>
              <a:t> es </a:t>
            </a:r>
            <a:r>
              <a:rPr lang="en-US" sz="2400" dirty="0" err="1"/>
              <a:t>sobre</a:t>
            </a:r>
            <a:r>
              <a:rPr lang="en-US" sz="2400" dirty="0"/>
              <a:t> los </a:t>
            </a:r>
            <a:r>
              <a:rPr lang="en-US" sz="2400" dirty="0" err="1"/>
              <a:t>comprobantes</a:t>
            </a:r>
            <a:r>
              <a:rPr lang="en-US" sz="2400" dirty="0"/>
              <a:t> que </a:t>
            </a:r>
            <a:r>
              <a:rPr lang="en-US" sz="2400" dirty="0" err="1"/>
              <a:t>necesitamos</a:t>
            </a:r>
            <a:r>
              <a:rPr lang="en-US" sz="2400" dirty="0"/>
              <a:t> para </a:t>
            </a:r>
            <a:r>
              <a:rPr lang="en-US" sz="2400" dirty="0" err="1"/>
              <a:t>niños</a:t>
            </a:r>
            <a:r>
              <a:rPr lang="en-US" sz="2400" dirty="0"/>
              <a:t> del </a:t>
            </a:r>
            <a:r>
              <a:rPr lang="en-US" sz="2400" dirty="0" err="1"/>
              <a:t>programa</a:t>
            </a:r>
            <a:r>
              <a:rPr lang="en-US" sz="2400" dirty="0"/>
              <a:t> </a:t>
            </a:r>
            <a:r>
              <a:rPr lang="en-US" sz="2400" dirty="0" err="1"/>
              <a:t>migrante</a:t>
            </a:r>
            <a:r>
              <a:rPr lang="en-US" sz="2400" dirty="0"/>
              <a:t> o </a:t>
            </a:r>
            <a:r>
              <a:rPr lang="en-US" sz="2400" dirty="0" err="1"/>
              <a:t>niños</a:t>
            </a:r>
            <a:r>
              <a:rPr lang="en-US" sz="2400" dirty="0"/>
              <a:t> con </a:t>
            </a:r>
            <a:r>
              <a:rPr lang="en-US" sz="2400" dirty="0" err="1"/>
              <a:t>necesidades</a:t>
            </a:r>
            <a:r>
              <a:rPr lang="en-US" sz="2400" dirty="0"/>
              <a:t> </a:t>
            </a:r>
            <a:r>
              <a:rPr lang="en-US" sz="2400" dirty="0" err="1"/>
              <a:t>especiales</a:t>
            </a:r>
            <a:r>
              <a:rPr lang="en-US" sz="2400" dirty="0"/>
              <a:t>.</a:t>
            </a:r>
          </a:p>
          <a:p>
            <a:pPr algn="ctr"/>
            <a:endParaRPr lang="en-US" sz="2000" dirty="0"/>
          </a:p>
          <a:p>
            <a:pPr marL="342900" indent="-342900" algn="ctr">
              <a:buFont typeface="Wingdings" panose="05000000000000000000" pitchFamily="2" charset="2"/>
              <a:buChar char="q"/>
            </a:pPr>
            <a:r>
              <a:rPr lang="en-US" sz="2400" dirty="0" err="1"/>
              <a:t>Estos</a:t>
            </a:r>
            <a:r>
              <a:rPr lang="en-US" sz="2400" dirty="0"/>
              <a:t> </a:t>
            </a:r>
            <a:r>
              <a:rPr lang="en-US" sz="2400" dirty="0" err="1"/>
              <a:t>documentos</a:t>
            </a:r>
            <a:r>
              <a:rPr lang="en-US" sz="2400" dirty="0"/>
              <a:t> </a:t>
            </a:r>
            <a:r>
              <a:rPr lang="en-US" sz="2400" dirty="0" err="1"/>
              <a:t>deberan</a:t>
            </a:r>
            <a:r>
              <a:rPr lang="en-US" sz="2400" dirty="0"/>
              <a:t> </a:t>
            </a:r>
            <a:r>
              <a:rPr lang="en-US" sz="2400" dirty="0" err="1"/>
              <a:t>renovarse</a:t>
            </a:r>
            <a:r>
              <a:rPr lang="en-US" sz="2400" dirty="0"/>
              <a:t> </a:t>
            </a:r>
            <a:r>
              <a:rPr lang="en-US" sz="2400" dirty="0" err="1"/>
              <a:t>cada</a:t>
            </a:r>
            <a:r>
              <a:rPr lang="en-US" sz="2400" dirty="0"/>
              <a:t> </a:t>
            </a:r>
            <a:r>
              <a:rPr lang="en-US" sz="2400" dirty="0" err="1"/>
              <a:t>vez</a:t>
            </a:r>
            <a:r>
              <a:rPr lang="en-US" sz="2400" dirty="0"/>
              <a:t> que </a:t>
            </a:r>
            <a:r>
              <a:rPr lang="en-US" sz="2400" dirty="0" err="1"/>
              <a:t>usted</a:t>
            </a:r>
            <a:r>
              <a:rPr lang="en-US" sz="2400" dirty="0"/>
              <a:t> actualize/</a:t>
            </a:r>
            <a:r>
              <a:rPr lang="en-US" sz="2400" dirty="0" err="1"/>
              <a:t>renueve</a:t>
            </a:r>
            <a:r>
              <a:rPr lang="en-US" sz="2400" dirty="0"/>
              <a:t> </a:t>
            </a:r>
            <a:r>
              <a:rPr lang="en-US" sz="2400" dirty="0" err="1"/>
              <a:t>el</a:t>
            </a:r>
            <a:r>
              <a:rPr lang="en-US" sz="2400" dirty="0"/>
              <a:t> </a:t>
            </a:r>
            <a:r>
              <a:rPr lang="en-US" sz="2400" dirty="0" err="1"/>
              <a:t>registro</a:t>
            </a:r>
            <a:r>
              <a:rPr lang="en-US" sz="2400" dirty="0"/>
              <a:t>.</a:t>
            </a:r>
          </a:p>
          <a:p>
            <a:pPr algn="ctr"/>
            <a:endParaRPr lang="en-US" sz="2000" dirty="0"/>
          </a:p>
          <a:p>
            <a:pPr marL="342900" indent="-342900" algn="ctr">
              <a:buFont typeface="Wingdings" panose="05000000000000000000" pitchFamily="2" charset="2"/>
              <a:buChar char="q"/>
            </a:pPr>
            <a:r>
              <a:rPr lang="en-US" sz="2400" dirty="0" err="1"/>
              <a:t>Recuerden</a:t>
            </a:r>
            <a:r>
              <a:rPr lang="en-US" sz="2400" dirty="0"/>
              <a:t> que los </a:t>
            </a:r>
            <a:r>
              <a:rPr lang="en-US" sz="2400" dirty="0" err="1"/>
              <a:t>registros</a:t>
            </a:r>
            <a:r>
              <a:rPr lang="en-US" sz="2400" dirty="0"/>
              <a:t> se </a:t>
            </a:r>
            <a:r>
              <a:rPr lang="en-US" sz="2400" dirty="0" err="1"/>
              <a:t>renuevan</a:t>
            </a:r>
            <a:r>
              <a:rPr lang="en-US" sz="2400" dirty="0"/>
              <a:t> </a:t>
            </a:r>
            <a:r>
              <a:rPr lang="en-US" sz="2400" dirty="0" err="1"/>
              <a:t>cada</a:t>
            </a:r>
            <a:r>
              <a:rPr lang="en-US" sz="2400" dirty="0"/>
              <a:t> </a:t>
            </a:r>
            <a:r>
              <a:rPr lang="en-US" sz="2400" dirty="0" err="1"/>
              <a:t>año</a:t>
            </a:r>
            <a:r>
              <a:rPr lang="en-US" sz="2400" dirty="0"/>
              <a:t>.</a:t>
            </a:r>
          </a:p>
          <a:p>
            <a:pPr algn="ctr"/>
            <a:endParaRPr lang="en-US" dirty="0"/>
          </a:p>
          <a:p>
            <a:pPr marL="342900" indent="-342900" algn="ctr">
              <a:buFont typeface="Wingdings" panose="05000000000000000000" pitchFamily="2" charset="2"/>
              <a:buChar char="q"/>
            </a:pPr>
            <a:r>
              <a:rPr lang="en-US" sz="2400" dirty="0"/>
              <a:t>Si </a:t>
            </a:r>
            <a:r>
              <a:rPr lang="en-US" sz="2400" dirty="0" err="1"/>
              <a:t>usted</a:t>
            </a:r>
            <a:r>
              <a:rPr lang="en-US" sz="2400" dirty="0"/>
              <a:t> </a:t>
            </a:r>
            <a:r>
              <a:rPr lang="en-US" sz="2400" dirty="0" err="1"/>
              <a:t>tiene</a:t>
            </a:r>
            <a:r>
              <a:rPr lang="en-US" sz="2400" dirty="0"/>
              <a:t> infante (</a:t>
            </a:r>
            <a:r>
              <a:rPr lang="en-US" sz="2400" dirty="0" err="1"/>
              <a:t>menor</a:t>
            </a:r>
            <a:r>
              <a:rPr lang="en-US" sz="2400" dirty="0"/>
              <a:t> de 1 </a:t>
            </a:r>
            <a:r>
              <a:rPr lang="en-US" sz="2400" dirty="0" err="1"/>
              <a:t>año</a:t>
            </a:r>
            <a:r>
              <a:rPr lang="en-US" sz="2400" dirty="0"/>
              <a:t>) debe </a:t>
            </a:r>
            <a:r>
              <a:rPr lang="en-US" sz="2400" dirty="0" err="1"/>
              <a:t>llenar</a:t>
            </a:r>
            <a:r>
              <a:rPr lang="en-US" sz="2400" dirty="0"/>
              <a:t> </a:t>
            </a:r>
            <a:r>
              <a:rPr lang="en-US" sz="2400" dirty="0" err="1"/>
              <a:t>formulario</a:t>
            </a:r>
            <a:r>
              <a:rPr lang="en-US" sz="2400" dirty="0"/>
              <a:t> de </a:t>
            </a:r>
            <a:r>
              <a:rPr lang="en-US" sz="2400" dirty="0" err="1"/>
              <a:t>bebe</a:t>
            </a:r>
            <a:r>
              <a:rPr lang="en-US" sz="2400" dirty="0"/>
              <a:t>, se </a:t>
            </a:r>
            <a:r>
              <a:rPr lang="en-US" sz="2400" dirty="0" err="1"/>
              <a:t>pide</a:t>
            </a:r>
            <a:r>
              <a:rPr lang="en-US" sz="2400" dirty="0"/>
              <a:t> </a:t>
            </a:r>
            <a:r>
              <a:rPr lang="en-US" sz="2400" dirty="0" err="1"/>
              <a:t>documento</a:t>
            </a:r>
            <a:r>
              <a:rPr lang="en-US" sz="2400" dirty="0"/>
              <a:t> a </a:t>
            </a:r>
            <a:r>
              <a:rPr lang="en-US" sz="2400" dirty="0" err="1"/>
              <a:t>su</a:t>
            </a:r>
            <a:r>
              <a:rPr lang="en-US" sz="2400" dirty="0"/>
              <a:t> </a:t>
            </a:r>
            <a:r>
              <a:rPr lang="en-US" sz="2400" dirty="0" err="1"/>
              <a:t>especialista</a:t>
            </a:r>
            <a:endParaRPr lang="en-US" sz="2400" dirty="0"/>
          </a:p>
          <a:p>
            <a:pPr marL="342900" indent="-342900" algn="ctr">
              <a:buFont typeface="Wingdings" panose="05000000000000000000" pitchFamily="2" charset="2"/>
              <a:buChar char="q"/>
            </a:pPr>
            <a:endParaRPr lang="en-US" sz="2400" dirty="0"/>
          </a:p>
        </p:txBody>
      </p:sp>
    </p:spTree>
    <p:extLst>
      <p:ext uri="{BB962C8B-B14F-4D97-AF65-F5344CB8AC3E}">
        <p14:creationId xmlns:p14="http://schemas.microsoft.com/office/powerpoint/2010/main" val="3177881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back to school">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30">
      <a:majorFont>
        <a:latin typeface="Kristen ITC"/>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HousePresentation_Elementary_Win32_JB_v2" id="{76CC1F8F-1616-4FD5-B5D9-5288357CAB76}" vid="{CCFA5B03-57D1-4BF3-98DD-85D1A7F0AA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431A9B-4B87-4F2F-AB9E-CAE6A6729B86}">
  <ds:schemaRefs>
    <ds:schemaRef ds:uri="http://schemas.microsoft.com/sharepoint/v3/contenttype/forms"/>
  </ds:schemaRefs>
</ds:datastoreItem>
</file>

<file path=customXml/itemProps3.xml><?xml version="1.0" encoding="utf-8"?>
<ds:datastoreItem xmlns:ds="http://schemas.openxmlformats.org/officeDocument/2006/customXml" ds:itemID="{984EED2D-C894-47C4-9CDD-55EC03B2713B}">
  <ds:schemaRefs>
    <ds:schemaRef ds:uri="http://schemas.microsoft.com/office/2006/documentManagement/types"/>
    <ds:schemaRef ds:uri="71af3243-3dd4-4a8d-8c0d-dd76da1f02a5"/>
    <ds:schemaRef ds:uri="http://schemas.openxmlformats.org/package/2006/metadata/core-properties"/>
    <ds:schemaRef ds:uri="http://purl.org/dc/terms/"/>
    <ds:schemaRef ds:uri="http://purl.org/dc/dcmitype/"/>
    <ds:schemaRef ds:uri="http://schemas.microsoft.com/office/2006/metadata/properties"/>
    <ds:schemaRef ds:uri="http://www.w3.org/XML/1998/namespace"/>
    <ds:schemaRef ds:uri="http://schemas.microsoft.com/office/infopath/2007/PartnerControls"/>
    <ds:schemaRef ds:uri="16c05727-aa75-4e4a-9b5f-8a80a1165891"/>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Open house presentation</Template>
  <TotalTime>15493</TotalTime>
  <Words>1791</Words>
  <Application>Microsoft Office PowerPoint</Application>
  <PresentationFormat>Widescreen</PresentationFormat>
  <Paragraphs>272</Paragraphs>
  <Slides>41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Abadi</vt:lpstr>
      <vt:lpstr>Arial</vt:lpstr>
      <vt:lpstr>Calibri</vt:lpstr>
      <vt:lpstr>Century Schoolbook</vt:lpstr>
      <vt:lpstr>Courier New</vt:lpstr>
      <vt:lpstr>Kristen ITC</vt:lpstr>
      <vt:lpstr>Quire Sans</vt:lpstr>
      <vt:lpstr>Roboto</vt:lpstr>
      <vt:lpstr>Wingdings</vt:lpstr>
      <vt:lpstr>Office Theme</vt:lpstr>
      <vt:lpstr>COMITE DE BIEN ESTAR </vt:lpstr>
      <vt:lpstr>Bienvenidos Proveedores!</vt:lpstr>
      <vt:lpstr>PowerPoint Presentation</vt:lpstr>
      <vt:lpstr>Publicaciones requeridas</vt:lpstr>
      <vt:lpstr>PowerPoint Presentation</vt:lpstr>
      <vt:lpstr>PowerPoint Presentation</vt:lpstr>
      <vt:lpstr>Mantenimiento Registros </vt:lpstr>
      <vt:lpstr>PowerPoint Presentation</vt:lpstr>
      <vt:lpstr>Documentos Adicionales con los Registros</vt:lpstr>
      <vt:lpstr>PowerPoint Presentation</vt:lpstr>
      <vt:lpstr>A continuacion…</vt:lpstr>
      <vt:lpstr>PowerPoint Presentation</vt:lpstr>
      <vt:lpstr>Presentacion de reclamo</vt:lpstr>
      <vt:lpstr>Menus en linea (KidKare)</vt:lpstr>
      <vt:lpstr>PowerPoint Presentation</vt:lpstr>
      <vt:lpstr>Errores en Menu Papel</vt:lpstr>
      <vt:lpstr>Hoja de Menu</vt:lpstr>
      <vt:lpstr>requisitos de la guardería durante el servicio de comidas</vt:lpstr>
      <vt:lpstr>Procedimiento de revision</vt:lpstr>
      <vt:lpstr>PowerPoint Presentation</vt:lpstr>
      <vt:lpstr>Salud y seguridad alimenticia</vt:lpstr>
      <vt:lpstr>PowerPoint Presentation</vt:lpstr>
      <vt:lpstr>PowerPoint Presentation</vt:lpstr>
      <vt:lpstr>Procedimiento de revision</vt:lpstr>
      <vt:lpstr>PowerPoint Presentation</vt:lpstr>
      <vt:lpstr>Archivos</vt:lpstr>
      <vt:lpstr>PowerPoint Presentation</vt:lpstr>
      <vt:lpstr>Patron de Comidas</vt:lpstr>
      <vt:lpstr>Leche</vt:lpstr>
      <vt:lpstr>Carne o Derivado</vt:lpstr>
      <vt:lpstr>Yogurt</vt:lpstr>
      <vt:lpstr>Carne o derivado que NO es acreditable</vt:lpstr>
      <vt:lpstr>Verduras</vt:lpstr>
      <vt:lpstr>Frutas</vt:lpstr>
      <vt:lpstr>Grano Entero o Derivado</vt:lpstr>
      <vt:lpstr>Grano que NO es acreditable</vt:lpstr>
      <vt:lpstr>Algo Nuevo Requerido por el Estado</vt:lpstr>
      <vt:lpstr>Preguntas?</vt:lpstr>
      <vt:lpstr>1. Salsa Mexicana es accreditable? Explique</vt:lpstr>
      <vt:lpstr>3. Arroz con leche es accreditable?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COMITE DE BIEN ESTAR</dc:title>
  <dc:creator>bcccrc</dc:creator>
  <cp:lastModifiedBy>bcccrc</cp:lastModifiedBy>
  <cp:revision>95</cp:revision>
  <cp:lastPrinted>2021-06-28T18:42:19Z</cp:lastPrinted>
  <dcterms:created xsi:type="dcterms:W3CDTF">2021-06-01T22:10:36Z</dcterms:created>
  <dcterms:modified xsi:type="dcterms:W3CDTF">2021-06-28T18:44:04Z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